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handoutMasterIdLst>
    <p:handoutMasterId r:id="rId33"/>
  </p:handoutMasterIdLst>
  <p:sldIdLst>
    <p:sldId id="537" r:id="rId2"/>
    <p:sldId id="631" r:id="rId3"/>
    <p:sldId id="633" r:id="rId4"/>
    <p:sldId id="609" r:id="rId5"/>
    <p:sldId id="610" r:id="rId6"/>
    <p:sldId id="634" r:id="rId7"/>
    <p:sldId id="613" r:id="rId8"/>
    <p:sldId id="608" r:id="rId9"/>
    <p:sldId id="648" r:id="rId10"/>
    <p:sldId id="538" r:id="rId11"/>
    <p:sldId id="617" r:id="rId12"/>
    <p:sldId id="650" r:id="rId13"/>
    <p:sldId id="618" r:id="rId14"/>
    <p:sldId id="640" r:id="rId15"/>
    <p:sldId id="619" r:id="rId16"/>
    <p:sldId id="646" r:id="rId17"/>
    <p:sldId id="649" r:id="rId18"/>
    <p:sldId id="636" r:id="rId19"/>
    <p:sldId id="641" r:id="rId20"/>
    <p:sldId id="644" r:id="rId21"/>
    <p:sldId id="647" r:id="rId22"/>
    <p:sldId id="620" r:id="rId23"/>
    <p:sldId id="642" r:id="rId24"/>
    <p:sldId id="635" r:id="rId25"/>
    <p:sldId id="621" r:id="rId26"/>
    <p:sldId id="622" r:id="rId27"/>
    <p:sldId id="643" r:id="rId28"/>
    <p:sldId id="639" r:id="rId29"/>
    <p:sldId id="629" r:id="rId30"/>
    <p:sldId id="630" r:id="rId31"/>
  </p:sldIdLst>
  <p:sldSz cx="12192000" cy="6858000"/>
  <p:notesSz cx="6797675" cy="9926638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537"/>
          </p14:sldIdLst>
        </p14:section>
        <p14:section name="А.В. Салёнов" id="{625660BA-77E7-4B14-9922-9A79C1E3B24B}">
          <p14:sldIdLst>
            <p14:sldId id="631"/>
            <p14:sldId id="633"/>
            <p14:sldId id="609"/>
            <p14:sldId id="610"/>
            <p14:sldId id="634"/>
            <p14:sldId id="613"/>
          </p14:sldIdLst>
        </p14:section>
        <p14:section name="О.В. Кириенко" id="{4A7299C1-ADB2-1F40-A88C-0F750A6A1556}">
          <p14:sldIdLst>
            <p14:sldId id="608"/>
            <p14:sldId id="648"/>
            <p14:sldId id="538"/>
            <p14:sldId id="617"/>
            <p14:sldId id="650"/>
            <p14:sldId id="618"/>
            <p14:sldId id="640"/>
            <p14:sldId id="619"/>
            <p14:sldId id="646"/>
            <p14:sldId id="649"/>
            <p14:sldId id="636"/>
            <p14:sldId id="641"/>
            <p14:sldId id="644"/>
            <p14:sldId id="647"/>
            <p14:sldId id="620"/>
            <p14:sldId id="642"/>
            <p14:sldId id="635"/>
            <p14:sldId id="621"/>
            <p14:sldId id="622"/>
            <p14:sldId id="643"/>
            <p14:sldId id="639"/>
            <p14:sldId id="629"/>
            <p14:sldId id="630"/>
          </p14:sldIdLst>
        </p14:section>
        <p14:section name="ПРИМЕРЫ" id="{DE861514-8944-B84D-9A19-BAB87A665E71}">
          <p14:sldIdLst/>
        </p14:section>
      </p14:sectionLst>
    </p:ext>
    <p:ext uri="{EFAFB233-063F-42B5-8137-9DF3F51BA10A}">
      <p15:sldGuideLst xmlns:p15="http://schemas.microsoft.com/office/powerpoint/2012/main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A5A5A5"/>
    <a:srgbClr val="DCE6F2"/>
    <a:srgbClr val="D9E7F0"/>
    <a:srgbClr val="E6E6E6"/>
    <a:srgbClr val="F2F2F2"/>
    <a:srgbClr val="EDF2F9"/>
    <a:srgbClr val="E9EFF7"/>
    <a:srgbClr val="D52B1E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4" autoAdjust="0"/>
    <p:restoredTop sz="95543" autoAdjust="0"/>
  </p:normalViewPr>
  <p:slideViewPr>
    <p:cSldViewPr>
      <p:cViewPr varScale="1">
        <p:scale>
          <a:sx n="65" d="100"/>
          <a:sy n="65" d="100"/>
        </p:scale>
        <p:origin x="792" y="40"/>
      </p:cViewPr>
      <p:guideLst>
        <p:guide pos="5609"/>
        <p:guide pos="529"/>
        <p:guide orient="horz" pos="28"/>
        <p:guide orient="horz" pos="2795"/>
        <p:guide orient="horz" pos="2750"/>
        <p:guide orient="horz" pos="1706"/>
        <p:guide orient="horz" pos="1792"/>
        <p:guide orient="horz" pos="3249"/>
        <p:guide orient="horz" pos="1570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endParaRPr lang="ru-RU"/>
          </a:p>
        </c:rich>
      </c:tx>
      <c:layout>
        <c:manualLayout>
          <c:xMode val="edge"/>
          <c:yMode val="edge"/>
          <c:x val="4.9574780016251204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85432701570433"/>
          <c:y val="0.13285473070042025"/>
          <c:w val="0.53200294903941758"/>
          <c:h val="0.724624706450241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9-4F20-915F-7E89FDE6CB9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9-4F20-915F-7E89FDE6CB9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9-4F20-915F-7E89FDE6CB9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9-4F20-915F-7E89FDE6CB9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D9-4F20-915F-7E89FDE6CB9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D9-4F20-915F-7E89FDE6CB9B}"/>
              </c:ext>
            </c:extLst>
          </c:dPt>
          <c:dLbls>
            <c:dLbl>
              <c:idx val="0"/>
              <c:layout>
                <c:manualLayout>
                  <c:x val="0.12197845597064566"/>
                  <c:y val="-6.022016072288264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Устройства</a:t>
                    </a:r>
                  </a:p>
                  <a:p>
                    <a:r>
                      <a:rPr lang="ru-RU" sz="1400" b="0" dirty="0" smtClean="0"/>
                      <a:t>4501</a:t>
                    </a:r>
                    <a:endParaRPr lang="ru-RU" sz="1050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D9-4F20-915F-7E89FDE6CB9B}"/>
                </c:ext>
              </c:extLst>
            </c:dLbl>
            <c:dLbl>
              <c:idx val="1"/>
              <c:layout>
                <c:manualLayout>
                  <c:x val="7.9389561497386366E-2"/>
                  <c:y val="8.34453579231937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D9-4F20-915F-7E89FDE6CB9B}"/>
                </c:ext>
              </c:extLst>
            </c:dLbl>
            <c:dLbl>
              <c:idx val="2"/>
              <c:layout>
                <c:manualLayout>
                  <c:x val="-0.15780859088793228"/>
                  <c:y val="-0.13586996080895225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/>
                      <a:t>Комплектующие</a:t>
                    </a:r>
                    <a:r>
                      <a:rPr lang="ru-RU" sz="1400" b="0" dirty="0"/>
                      <a:t>
4168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D9-4F20-915F-7E89FDE6CB9B}"/>
                </c:ext>
              </c:extLst>
            </c:dLbl>
            <c:dLbl>
              <c:idx val="3"/>
              <c:layout>
                <c:manualLayout>
                  <c:x val="-0.12811404377160801"/>
                  <c:y val="-3.0034642913632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9-4F20-915F-7E89FDE6CB9B}"/>
                </c:ext>
              </c:extLst>
            </c:dLbl>
            <c:dLbl>
              <c:idx val="4"/>
              <c:layout>
                <c:manualLayout>
                  <c:x val="-0.13778507135350801"/>
                  <c:y val="-0.161762331030074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D9-4F20-915F-7E89FDE6CB9B}"/>
                </c:ext>
              </c:extLst>
            </c:dLbl>
            <c:dLbl>
              <c:idx val="5"/>
              <c:layout>
                <c:manualLayout>
                  <c:x val="1.35396518375241E-2"/>
                  <c:y val="-0.1577372492066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D9-4F20-915F-7E89FDE6C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Устройства</c:v>
                </c:pt>
                <c:pt idx="1">
                  <c:v>Шкафы</c:v>
                </c:pt>
                <c:pt idx="2">
                  <c:v>Комплектующие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2189</c:v>
                </c:pt>
                <c:pt idx="1">
                  <c:v>695</c:v>
                </c:pt>
                <c:pt idx="2">
                  <c:v>4159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D9-4F20-915F-7E89FDE6C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image" Target="../media/image51.png"/><Relationship Id="rId4" Type="http://schemas.microsoft.com/office/2007/relationships/hdphoto" Target="../media/hdphoto14.wdp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image" Target="../media/image51.png"/><Relationship Id="rId4" Type="http://schemas.microsoft.com/office/2007/relationships/hdphoto" Target="../media/hdphoto1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7D13F-CA39-491B-AE49-2B9D684A73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A4F05-D794-49CB-A2EE-AF454CCFE715}">
      <dgm:prSet/>
      <dgm:spPr>
        <a:xfrm>
          <a:off x="0" y="330602"/>
          <a:ext cx="2515253" cy="432000"/>
        </a:xfrm>
        <a:solidFill>
          <a:srgbClr val="92D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«Эксплуатация»</a:t>
          </a:r>
          <a:endParaRPr lang="ru-RU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C37F183-7599-440C-BC8B-656E590819A7}" type="parTrans" cxnId="{77376C27-A000-4167-93B1-B8213409EFBD}">
      <dgm:prSet/>
      <dgm:spPr/>
      <dgm:t>
        <a:bodyPr/>
        <a:lstStyle/>
        <a:p>
          <a:endParaRPr lang="ru-RU"/>
        </a:p>
      </dgm:t>
    </dgm:pt>
    <dgm:pt modelId="{03F4BB0D-E9CB-46F5-A111-7CBC80A97D60}" type="sibTrans" cxnId="{77376C27-A000-4167-93B1-B8213409EFBD}">
      <dgm:prSet/>
      <dgm:spPr/>
      <dgm:t>
        <a:bodyPr/>
        <a:lstStyle/>
        <a:p>
          <a:endParaRPr lang="ru-RU"/>
        </a:p>
      </dgm:t>
    </dgm:pt>
    <dgm:pt modelId="{A0CFF06F-5067-46BA-B89D-5A8226DC4638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Формирование перспективных, годовых и месячных графиков ТО устройств РЗА.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F81399F-03A0-48A0-84EF-FAE6F053E450}" type="parTrans" cxnId="{27A81C51-318D-483A-855E-8BB2B3D6AEE7}">
      <dgm:prSet/>
      <dgm:spPr/>
      <dgm:t>
        <a:bodyPr/>
        <a:lstStyle/>
        <a:p>
          <a:endParaRPr lang="ru-RU"/>
        </a:p>
      </dgm:t>
    </dgm:pt>
    <dgm:pt modelId="{8FEBEDF3-1F8B-4A06-99F1-A73F26C15092}" type="sibTrans" cxnId="{27A81C51-318D-483A-855E-8BB2B3D6AEE7}">
      <dgm:prSet/>
      <dgm:spPr/>
      <dgm:t>
        <a:bodyPr/>
        <a:lstStyle/>
        <a:p>
          <a:endParaRPr lang="ru-RU"/>
        </a:p>
      </dgm:t>
    </dgm:pt>
    <dgm:pt modelId="{93158B27-9B5F-463E-85BA-55694CB52892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Подача  диспетчерских заявок на вывод устройств РЗА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ABB25A4-3E98-4B8D-92BD-A6B9E4B97D2D}" type="parTrans" cxnId="{7E9AF4B8-7D05-462B-893E-DB98130D9CA3}">
      <dgm:prSet/>
      <dgm:spPr/>
      <dgm:t>
        <a:bodyPr/>
        <a:lstStyle/>
        <a:p>
          <a:endParaRPr lang="ru-RU"/>
        </a:p>
      </dgm:t>
    </dgm:pt>
    <dgm:pt modelId="{F59D8FE4-7604-4F02-8989-99E9EAED7C8C}" type="sibTrans" cxnId="{7E9AF4B8-7D05-462B-893E-DB98130D9CA3}">
      <dgm:prSet/>
      <dgm:spPr/>
      <dgm:t>
        <a:bodyPr/>
        <a:lstStyle/>
        <a:p>
          <a:endParaRPr lang="ru-RU"/>
        </a:p>
      </dgm:t>
    </dgm:pt>
    <dgm:pt modelId="{14A81D1F-FE46-47E1-8057-EA53568C0929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Количественный учет устройств РЗА и АСУТП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E7037EF-59D4-4021-ABB8-14CAE1BF6DB2}" type="parTrans" cxnId="{297ECD41-55A4-47C4-82DD-C35AA94DDB7A}">
      <dgm:prSet/>
      <dgm:spPr/>
      <dgm:t>
        <a:bodyPr/>
        <a:lstStyle/>
        <a:p>
          <a:endParaRPr lang="ru-RU"/>
        </a:p>
      </dgm:t>
    </dgm:pt>
    <dgm:pt modelId="{6613739A-CA9F-4BF8-9C80-11878A45DBC1}" type="sibTrans" cxnId="{297ECD41-55A4-47C4-82DD-C35AA94DDB7A}">
      <dgm:prSet/>
      <dgm:spPr/>
      <dgm:t>
        <a:bodyPr/>
        <a:lstStyle/>
        <a:p>
          <a:endParaRPr lang="ru-RU"/>
        </a:p>
      </dgm:t>
    </dgm:pt>
    <dgm:pt modelId="{F845EBFE-38C4-4312-BE78-6A0A9EFA807D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Анализ функционирования устройств РЗА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010FB14-0CFF-4942-A31D-55D25EA1819A}" type="parTrans" cxnId="{84CAA0E8-E97E-4412-A0E8-E10309F0E52B}">
      <dgm:prSet/>
      <dgm:spPr/>
      <dgm:t>
        <a:bodyPr/>
        <a:lstStyle/>
        <a:p>
          <a:endParaRPr lang="ru-RU"/>
        </a:p>
      </dgm:t>
    </dgm:pt>
    <dgm:pt modelId="{1FA4F030-65E8-4BD4-94BF-768C5DCDB776}" type="sibTrans" cxnId="{84CAA0E8-E97E-4412-A0E8-E10309F0E52B}">
      <dgm:prSet/>
      <dgm:spPr/>
      <dgm:t>
        <a:bodyPr/>
        <a:lstStyle/>
        <a:p>
          <a:endParaRPr lang="ru-RU"/>
        </a:p>
      </dgm:t>
    </dgm:pt>
    <dgm:pt modelId="{579ACB2D-B866-4B79-A93B-F8F32BCE057F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Ведение заданий на настройку устройств РЗА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E05481F-7EB1-4705-A610-51A138D0C648}" type="parTrans" cxnId="{8D26FAE8-DF90-4347-94BB-BC5B8F7E2613}">
      <dgm:prSet/>
      <dgm:spPr/>
      <dgm:t>
        <a:bodyPr/>
        <a:lstStyle/>
        <a:p>
          <a:endParaRPr lang="ru-RU"/>
        </a:p>
      </dgm:t>
    </dgm:pt>
    <dgm:pt modelId="{CDABF3CF-4C32-4320-BF28-0BFDC4F16D05}" type="sibTrans" cxnId="{8D26FAE8-DF90-4347-94BB-BC5B8F7E2613}">
      <dgm:prSet/>
      <dgm:spPr/>
      <dgm:t>
        <a:bodyPr/>
        <a:lstStyle/>
        <a:p>
          <a:endParaRPr lang="ru-RU"/>
        </a:p>
      </dgm:t>
    </dgm:pt>
    <dgm:pt modelId="{136F27AA-99C9-421A-9077-7D504A68E335}">
      <dgm:prSet/>
      <dgm:spPr>
        <a:xfrm>
          <a:off x="0" y="762602"/>
          <a:ext cx="2515253" cy="37881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Ведение паспортов протоколов УРЗА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63DC154-EB42-494D-A4B7-B04F718961C3}" type="parTrans" cxnId="{F0FDCBF6-75A1-430C-A4E7-6FD6D4DEF744}">
      <dgm:prSet/>
      <dgm:spPr/>
      <dgm:t>
        <a:bodyPr/>
        <a:lstStyle/>
        <a:p>
          <a:endParaRPr lang="ru-RU"/>
        </a:p>
      </dgm:t>
    </dgm:pt>
    <dgm:pt modelId="{1DF1CABB-2373-4F09-9C33-579C9A7D3A40}" type="sibTrans" cxnId="{F0FDCBF6-75A1-430C-A4E7-6FD6D4DEF744}">
      <dgm:prSet/>
      <dgm:spPr/>
      <dgm:t>
        <a:bodyPr/>
        <a:lstStyle/>
        <a:p>
          <a:endParaRPr lang="ru-RU"/>
        </a:p>
      </dgm:t>
    </dgm:pt>
    <dgm:pt modelId="{9B9E3889-8E39-4258-A43C-F4A6E3BCC24B}" type="pres">
      <dgm:prSet presAssocID="{4137D13F-CA39-491B-AE49-2B9D684A73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427A6-61CF-41A1-9A64-E8DB746210D8}" type="pres">
      <dgm:prSet presAssocID="{0B0A4F05-D794-49CB-A2EE-AF454CCFE715}" presName="composite" presStyleCnt="0"/>
      <dgm:spPr/>
    </dgm:pt>
    <dgm:pt modelId="{9BDEBCC5-7FF9-44FA-B55F-40474B85B6AD}" type="pres">
      <dgm:prSet presAssocID="{0B0A4F05-D794-49CB-A2EE-AF454CCFE715}" presName="parTx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DF6DDD-29D1-4F5C-9B6A-8CB615FD71F2}" type="pres">
      <dgm:prSet presAssocID="{0B0A4F05-D794-49CB-A2EE-AF454CCFE715}" presName="desTx" presStyleLbl="align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0FDCBF6-75A1-430C-A4E7-6FD6D4DEF744}" srcId="{0B0A4F05-D794-49CB-A2EE-AF454CCFE715}" destId="{136F27AA-99C9-421A-9077-7D504A68E335}" srcOrd="5" destOrd="0" parTransId="{C63DC154-EB42-494D-A4B7-B04F718961C3}" sibTransId="{1DF1CABB-2373-4F09-9C33-579C9A7D3A40}"/>
    <dgm:cxn modelId="{FE22CAA0-F8C2-42EE-885F-6E3269AB5890}" type="presOf" srcId="{579ACB2D-B866-4B79-A93B-F8F32BCE057F}" destId="{6ADF6DDD-29D1-4F5C-9B6A-8CB615FD71F2}" srcOrd="0" destOrd="4" presId="urn:microsoft.com/office/officeart/2005/8/layout/hList1"/>
    <dgm:cxn modelId="{77376C27-A000-4167-93B1-B8213409EFBD}" srcId="{4137D13F-CA39-491B-AE49-2B9D684A7354}" destId="{0B0A4F05-D794-49CB-A2EE-AF454CCFE715}" srcOrd="0" destOrd="0" parTransId="{AC37F183-7599-440C-BC8B-656E590819A7}" sibTransId="{03F4BB0D-E9CB-46F5-A111-7CBC80A97D60}"/>
    <dgm:cxn modelId="{FE7C1601-FF20-4D96-82C2-193555B42304}" type="presOf" srcId="{4137D13F-CA39-491B-AE49-2B9D684A7354}" destId="{9B9E3889-8E39-4258-A43C-F4A6E3BCC24B}" srcOrd="0" destOrd="0" presId="urn:microsoft.com/office/officeart/2005/8/layout/hList1"/>
    <dgm:cxn modelId="{579B4EEF-AA77-487B-B86D-0CCC5E9D8D0A}" type="presOf" srcId="{0B0A4F05-D794-49CB-A2EE-AF454CCFE715}" destId="{9BDEBCC5-7FF9-44FA-B55F-40474B85B6AD}" srcOrd="0" destOrd="0" presId="urn:microsoft.com/office/officeart/2005/8/layout/hList1"/>
    <dgm:cxn modelId="{8D17F3B6-F1CF-4FF6-9CB1-E217D5A95174}" type="presOf" srcId="{14A81D1F-FE46-47E1-8057-EA53568C0929}" destId="{6ADF6DDD-29D1-4F5C-9B6A-8CB615FD71F2}" srcOrd="0" destOrd="2" presId="urn:microsoft.com/office/officeart/2005/8/layout/hList1"/>
    <dgm:cxn modelId="{2A45968E-232C-4E19-9431-2FF66571CAB6}" type="presOf" srcId="{A0CFF06F-5067-46BA-B89D-5A8226DC4638}" destId="{6ADF6DDD-29D1-4F5C-9B6A-8CB615FD71F2}" srcOrd="0" destOrd="0" presId="urn:microsoft.com/office/officeart/2005/8/layout/hList1"/>
    <dgm:cxn modelId="{84CAA0E8-E97E-4412-A0E8-E10309F0E52B}" srcId="{0B0A4F05-D794-49CB-A2EE-AF454CCFE715}" destId="{F845EBFE-38C4-4312-BE78-6A0A9EFA807D}" srcOrd="3" destOrd="0" parTransId="{E010FB14-0CFF-4942-A31D-55D25EA1819A}" sibTransId="{1FA4F030-65E8-4BD4-94BF-768C5DCDB776}"/>
    <dgm:cxn modelId="{27A81C51-318D-483A-855E-8BB2B3D6AEE7}" srcId="{0B0A4F05-D794-49CB-A2EE-AF454CCFE715}" destId="{A0CFF06F-5067-46BA-B89D-5A8226DC4638}" srcOrd="0" destOrd="0" parTransId="{FF81399F-03A0-48A0-84EF-FAE6F053E450}" sibTransId="{8FEBEDF3-1F8B-4A06-99F1-A73F26C15092}"/>
    <dgm:cxn modelId="{BFAB62D9-338E-4F30-99F8-5799CAE2969D}" type="presOf" srcId="{F845EBFE-38C4-4312-BE78-6A0A9EFA807D}" destId="{6ADF6DDD-29D1-4F5C-9B6A-8CB615FD71F2}" srcOrd="0" destOrd="3" presId="urn:microsoft.com/office/officeart/2005/8/layout/hList1"/>
    <dgm:cxn modelId="{9429F908-F25F-4AF3-89F3-B6B540AD7A1D}" type="presOf" srcId="{93158B27-9B5F-463E-85BA-55694CB52892}" destId="{6ADF6DDD-29D1-4F5C-9B6A-8CB615FD71F2}" srcOrd="0" destOrd="1" presId="urn:microsoft.com/office/officeart/2005/8/layout/hList1"/>
    <dgm:cxn modelId="{297ECD41-55A4-47C4-82DD-C35AA94DDB7A}" srcId="{0B0A4F05-D794-49CB-A2EE-AF454CCFE715}" destId="{14A81D1F-FE46-47E1-8057-EA53568C0929}" srcOrd="2" destOrd="0" parTransId="{3E7037EF-59D4-4021-ABB8-14CAE1BF6DB2}" sibTransId="{6613739A-CA9F-4BF8-9C80-11878A45DBC1}"/>
    <dgm:cxn modelId="{8D26FAE8-DF90-4347-94BB-BC5B8F7E2613}" srcId="{0B0A4F05-D794-49CB-A2EE-AF454CCFE715}" destId="{579ACB2D-B866-4B79-A93B-F8F32BCE057F}" srcOrd="4" destOrd="0" parTransId="{EE05481F-7EB1-4705-A610-51A138D0C648}" sibTransId="{CDABF3CF-4C32-4320-BF28-0BFDC4F16D05}"/>
    <dgm:cxn modelId="{4EDD3193-27EE-40F4-8709-6EACD9205BA6}" type="presOf" srcId="{136F27AA-99C9-421A-9077-7D504A68E335}" destId="{6ADF6DDD-29D1-4F5C-9B6A-8CB615FD71F2}" srcOrd="0" destOrd="5" presId="urn:microsoft.com/office/officeart/2005/8/layout/hList1"/>
    <dgm:cxn modelId="{7E9AF4B8-7D05-462B-893E-DB98130D9CA3}" srcId="{0B0A4F05-D794-49CB-A2EE-AF454CCFE715}" destId="{93158B27-9B5F-463E-85BA-55694CB52892}" srcOrd="1" destOrd="0" parTransId="{1ABB25A4-3E98-4B8D-92BD-A6B9E4B97D2D}" sibTransId="{F59D8FE4-7604-4F02-8989-99E9EAED7C8C}"/>
    <dgm:cxn modelId="{94A986D3-673F-4E33-86BF-936FC60C8B22}" type="presParOf" srcId="{9B9E3889-8E39-4258-A43C-F4A6E3BCC24B}" destId="{7EE427A6-61CF-41A1-9A64-E8DB746210D8}" srcOrd="0" destOrd="0" presId="urn:microsoft.com/office/officeart/2005/8/layout/hList1"/>
    <dgm:cxn modelId="{5EF77752-5569-4DD7-B0AF-553EAA8793A4}" type="presParOf" srcId="{7EE427A6-61CF-41A1-9A64-E8DB746210D8}" destId="{9BDEBCC5-7FF9-44FA-B55F-40474B85B6AD}" srcOrd="0" destOrd="0" presId="urn:microsoft.com/office/officeart/2005/8/layout/hList1"/>
    <dgm:cxn modelId="{6758011A-FB18-44A7-A3FA-BC1EA3341916}" type="presParOf" srcId="{7EE427A6-61CF-41A1-9A64-E8DB746210D8}" destId="{6ADF6DDD-29D1-4F5C-9B6A-8CB615FD71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7D13F-CA39-491B-AE49-2B9D684A73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A4F05-D794-49CB-A2EE-AF454CCFE715}">
      <dgm:prSet/>
      <dgm:spPr>
        <a:xfrm>
          <a:off x="0" y="795902"/>
          <a:ext cx="2515253" cy="489600"/>
        </a:xfr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«Приемка»</a:t>
          </a:r>
          <a:endParaRPr lang="ru-RU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C37F183-7599-440C-BC8B-656E590819A7}" type="parTrans" cxnId="{77376C27-A000-4167-93B1-B8213409EFBD}">
      <dgm:prSet/>
      <dgm:spPr/>
      <dgm:t>
        <a:bodyPr/>
        <a:lstStyle/>
        <a:p>
          <a:endParaRPr lang="ru-RU"/>
        </a:p>
      </dgm:t>
    </dgm:pt>
    <dgm:pt modelId="{03F4BB0D-E9CB-46F5-A111-7CBC80A97D60}" type="sibTrans" cxnId="{77376C27-A000-4167-93B1-B8213409EFBD}">
      <dgm:prSet/>
      <dgm:spPr/>
      <dgm:t>
        <a:bodyPr/>
        <a:lstStyle/>
        <a:p>
          <a:endParaRPr lang="ru-RU"/>
        </a:p>
      </dgm:t>
    </dgm:pt>
    <dgm:pt modelId="{A0CFF06F-5067-46BA-B89D-5A8226DC4638}">
      <dgm:prSet/>
      <dgm:spPr>
        <a:xfrm>
          <a:off x="0" y="1285502"/>
          <a:ext cx="2515253" cy="27999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Наладка устройств РЗА.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F81399F-03A0-48A0-84EF-FAE6F053E450}" type="parTrans" cxnId="{27A81C51-318D-483A-855E-8BB2B3D6AEE7}">
      <dgm:prSet/>
      <dgm:spPr/>
      <dgm:t>
        <a:bodyPr/>
        <a:lstStyle/>
        <a:p>
          <a:endParaRPr lang="ru-RU"/>
        </a:p>
      </dgm:t>
    </dgm:pt>
    <dgm:pt modelId="{8FEBEDF3-1F8B-4A06-99F1-A73F26C15092}" type="sibTrans" cxnId="{27A81C51-318D-483A-855E-8BB2B3D6AEE7}">
      <dgm:prSet/>
      <dgm:spPr/>
      <dgm:t>
        <a:bodyPr/>
        <a:lstStyle/>
        <a:p>
          <a:endParaRPr lang="ru-RU"/>
        </a:p>
      </dgm:t>
    </dgm:pt>
    <dgm:pt modelId="{FAD20724-9D16-40D0-BC39-6FA00BECBF02}">
      <dgm:prSet/>
      <dgm:spPr>
        <a:xfrm>
          <a:off x="0" y="1285502"/>
          <a:ext cx="2515253" cy="27999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Приемка устройств РЗА после наладки.</a:t>
          </a:r>
        </a:p>
      </dgm:t>
    </dgm:pt>
    <dgm:pt modelId="{85AF189C-3216-4784-8661-A465DE8DB2C6}" type="parTrans" cxnId="{F99361DF-9D9B-4F52-B596-F3E9F014529C}">
      <dgm:prSet/>
      <dgm:spPr/>
      <dgm:t>
        <a:bodyPr/>
        <a:lstStyle/>
        <a:p>
          <a:endParaRPr lang="ru-RU"/>
        </a:p>
      </dgm:t>
    </dgm:pt>
    <dgm:pt modelId="{435DEBA4-AB3C-4860-B9C9-CA202A2BBA9E}" type="sibTrans" cxnId="{F99361DF-9D9B-4F52-B596-F3E9F014529C}">
      <dgm:prSet/>
      <dgm:spPr/>
      <dgm:t>
        <a:bodyPr/>
        <a:lstStyle/>
        <a:p>
          <a:endParaRPr lang="ru-RU"/>
        </a:p>
      </dgm:t>
    </dgm:pt>
    <dgm:pt modelId="{54BDB951-E526-42AE-96F4-6AFDBAA0DF04}">
      <dgm:prSet/>
      <dgm:spPr>
        <a:xfrm>
          <a:off x="0" y="1285502"/>
          <a:ext cx="2515253" cy="27999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Выполнение необходимых проверочных мероприятий в автоматизированном режиме.</a:t>
          </a:r>
        </a:p>
      </dgm:t>
    </dgm:pt>
    <dgm:pt modelId="{4179EDFF-4C7B-4C3D-B568-AD707DF4421B}" type="parTrans" cxnId="{EF949F9F-3EC1-4983-956D-056DE36952AA}">
      <dgm:prSet/>
      <dgm:spPr/>
      <dgm:t>
        <a:bodyPr/>
        <a:lstStyle/>
        <a:p>
          <a:endParaRPr lang="ru-RU"/>
        </a:p>
      </dgm:t>
    </dgm:pt>
    <dgm:pt modelId="{FF0A91E9-5CF1-4DDC-BFBB-C288676B8A98}" type="sibTrans" cxnId="{EF949F9F-3EC1-4983-956D-056DE36952AA}">
      <dgm:prSet/>
      <dgm:spPr/>
      <dgm:t>
        <a:bodyPr/>
        <a:lstStyle/>
        <a:p>
          <a:endParaRPr lang="ru-RU"/>
        </a:p>
      </dgm:t>
    </dgm:pt>
    <dgm:pt modelId="{45020BB5-CBB5-446A-BB6F-CB9C83B9FDA7}">
      <dgm:prSet/>
      <dgm:spPr>
        <a:xfrm>
          <a:off x="0" y="1285502"/>
          <a:ext cx="2515253" cy="2799900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3A42366-0227-44EF-B92E-B2F21D4C9A8B}" type="parTrans" cxnId="{CB17DBE9-7CB8-4B1C-8C99-30A8095332FA}">
      <dgm:prSet/>
      <dgm:spPr/>
      <dgm:t>
        <a:bodyPr/>
        <a:lstStyle/>
        <a:p>
          <a:endParaRPr lang="ru-RU"/>
        </a:p>
      </dgm:t>
    </dgm:pt>
    <dgm:pt modelId="{5E89C6E8-6831-42CA-9361-623051EC6E31}" type="sibTrans" cxnId="{CB17DBE9-7CB8-4B1C-8C99-30A8095332FA}">
      <dgm:prSet/>
      <dgm:spPr/>
      <dgm:t>
        <a:bodyPr/>
        <a:lstStyle/>
        <a:p>
          <a:endParaRPr lang="ru-RU"/>
        </a:p>
      </dgm:t>
    </dgm:pt>
    <dgm:pt modelId="{9B9E3889-8E39-4258-A43C-F4A6E3BCC24B}" type="pres">
      <dgm:prSet presAssocID="{4137D13F-CA39-491B-AE49-2B9D684A73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427A6-61CF-41A1-9A64-E8DB746210D8}" type="pres">
      <dgm:prSet presAssocID="{0B0A4F05-D794-49CB-A2EE-AF454CCFE715}" presName="composite" presStyleCnt="0"/>
      <dgm:spPr/>
    </dgm:pt>
    <dgm:pt modelId="{9BDEBCC5-7FF9-44FA-B55F-40474B85B6AD}" type="pres">
      <dgm:prSet presAssocID="{0B0A4F05-D794-49CB-A2EE-AF454CCFE715}" presName="parTx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DF6DDD-29D1-4F5C-9B6A-8CB615FD71F2}" type="pres">
      <dgm:prSet presAssocID="{0B0A4F05-D794-49CB-A2EE-AF454CCFE715}" presName="desTx" presStyleLbl="align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B17DBE9-7CB8-4B1C-8C99-30A8095332FA}" srcId="{0B0A4F05-D794-49CB-A2EE-AF454CCFE715}" destId="{45020BB5-CBB5-446A-BB6F-CB9C83B9FDA7}" srcOrd="3" destOrd="0" parTransId="{93A42366-0227-44EF-B92E-B2F21D4C9A8B}" sibTransId="{5E89C6E8-6831-42CA-9361-623051EC6E31}"/>
    <dgm:cxn modelId="{77376C27-A000-4167-93B1-B8213409EFBD}" srcId="{4137D13F-CA39-491B-AE49-2B9D684A7354}" destId="{0B0A4F05-D794-49CB-A2EE-AF454CCFE715}" srcOrd="0" destOrd="0" parTransId="{AC37F183-7599-440C-BC8B-656E590819A7}" sibTransId="{03F4BB0D-E9CB-46F5-A111-7CBC80A97D60}"/>
    <dgm:cxn modelId="{D8204ABB-1741-493F-ADC3-7998E77A7C52}" type="presOf" srcId="{54BDB951-E526-42AE-96F4-6AFDBAA0DF04}" destId="{6ADF6DDD-29D1-4F5C-9B6A-8CB615FD71F2}" srcOrd="0" destOrd="2" presId="urn:microsoft.com/office/officeart/2005/8/layout/hList1"/>
    <dgm:cxn modelId="{DA6C1F95-C65E-49AC-BD71-FA81D66025C6}" type="presOf" srcId="{A0CFF06F-5067-46BA-B89D-5A8226DC4638}" destId="{6ADF6DDD-29D1-4F5C-9B6A-8CB615FD71F2}" srcOrd="0" destOrd="0" presId="urn:microsoft.com/office/officeart/2005/8/layout/hList1"/>
    <dgm:cxn modelId="{F99361DF-9D9B-4F52-B596-F3E9F014529C}" srcId="{0B0A4F05-D794-49CB-A2EE-AF454CCFE715}" destId="{FAD20724-9D16-40D0-BC39-6FA00BECBF02}" srcOrd="1" destOrd="0" parTransId="{85AF189C-3216-4784-8661-A465DE8DB2C6}" sibTransId="{435DEBA4-AB3C-4860-B9C9-CA202A2BBA9E}"/>
    <dgm:cxn modelId="{EF949F9F-3EC1-4983-956D-056DE36952AA}" srcId="{0B0A4F05-D794-49CB-A2EE-AF454CCFE715}" destId="{54BDB951-E526-42AE-96F4-6AFDBAA0DF04}" srcOrd="2" destOrd="0" parTransId="{4179EDFF-4C7B-4C3D-B568-AD707DF4421B}" sibTransId="{FF0A91E9-5CF1-4DDC-BFBB-C288676B8A98}"/>
    <dgm:cxn modelId="{F33DB877-B25E-4046-919E-11D05FFD9742}" type="presOf" srcId="{FAD20724-9D16-40D0-BC39-6FA00BECBF02}" destId="{6ADF6DDD-29D1-4F5C-9B6A-8CB615FD71F2}" srcOrd="0" destOrd="1" presId="urn:microsoft.com/office/officeart/2005/8/layout/hList1"/>
    <dgm:cxn modelId="{355FF33D-95CE-4056-A42B-7A12376F47E5}" type="presOf" srcId="{4137D13F-CA39-491B-AE49-2B9D684A7354}" destId="{9B9E3889-8E39-4258-A43C-F4A6E3BCC24B}" srcOrd="0" destOrd="0" presId="urn:microsoft.com/office/officeart/2005/8/layout/hList1"/>
    <dgm:cxn modelId="{E0BFF380-1109-42CC-8729-AEA33A0BEA65}" type="presOf" srcId="{45020BB5-CBB5-446A-BB6F-CB9C83B9FDA7}" destId="{6ADF6DDD-29D1-4F5C-9B6A-8CB615FD71F2}" srcOrd="0" destOrd="3" presId="urn:microsoft.com/office/officeart/2005/8/layout/hList1"/>
    <dgm:cxn modelId="{27A81C51-318D-483A-855E-8BB2B3D6AEE7}" srcId="{0B0A4F05-D794-49CB-A2EE-AF454CCFE715}" destId="{A0CFF06F-5067-46BA-B89D-5A8226DC4638}" srcOrd="0" destOrd="0" parTransId="{FF81399F-03A0-48A0-84EF-FAE6F053E450}" sibTransId="{8FEBEDF3-1F8B-4A06-99F1-A73F26C15092}"/>
    <dgm:cxn modelId="{B444FBEE-509F-40D8-90D2-7084772EF71C}" type="presOf" srcId="{0B0A4F05-D794-49CB-A2EE-AF454CCFE715}" destId="{9BDEBCC5-7FF9-44FA-B55F-40474B85B6AD}" srcOrd="0" destOrd="0" presId="urn:microsoft.com/office/officeart/2005/8/layout/hList1"/>
    <dgm:cxn modelId="{C015A6CC-6821-4067-B9DD-4018A4583861}" type="presParOf" srcId="{9B9E3889-8E39-4258-A43C-F4A6E3BCC24B}" destId="{7EE427A6-61CF-41A1-9A64-E8DB746210D8}" srcOrd="0" destOrd="0" presId="urn:microsoft.com/office/officeart/2005/8/layout/hList1"/>
    <dgm:cxn modelId="{31CC6A83-9B9A-4C85-8522-D765AB011F4D}" type="presParOf" srcId="{7EE427A6-61CF-41A1-9A64-E8DB746210D8}" destId="{9BDEBCC5-7FF9-44FA-B55F-40474B85B6AD}" srcOrd="0" destOrd="0" presId="urn:microsoft.com/office/officeart/2005/8/layout/hList1"/>
    <dgm:cxn modelId="{1C41A9C5-ABA6-4451-969B-1DC4837D8662}" type="presParOf" srcId="{7EE427A6-61CF-41A1-9A64-E8DB746210D8}" destId="{6ADF6DDD-29D1-4F5C-9B6A-8CB615FD71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7D13F-CA39-491B-AE49-2B9D684A73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A4F05-D794-49CB-A2EE-AF454CCFE715}">
      <dgm:prSet/>
      <dgm:spPr>
        <a:xfrm>
          <a:off x="0" y="5408"/>
          <a:ext cx="2399817" cy="460800"/>
        </a:xfr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ЭК РЗА</a:t>
          </a:r>
        </a:p>
      </dgm:t>
    </dgm:pt>
    <dgm:pt modelId="{AC37F183-7599-440C-BC8B-656E590819A7}" type="parTrans" cxnId="{77376C27-A000-4167-93B1-B8213409EFBD}">
      <dgm:prSet/>
      <dgm:spPr/>
      <dgm:t>
        <a:bodyPr/>
        <a:lstStyle/>
        <a:p>
          <a:endParaRPr lang="ru-RU"/>
        </a:p>
      </dgm:t>
    </dgm:pt>
    <dgm:pt modelId="{03F4BB0D-E9CB-46F5-A111-7CBC80A97D60}" type="sibTrans" cxnId="{77376C27-A000-4167-93B1-B8213409EFBD}">
      <dgm:prSet/>
      <dgm:spPr/>
      <dgm:t>
        <a:bodyPr/>
        <a:lstStyle/>
        <a:p>
          <a:endParaRPr lang="ru-RU"/>
        </a:p>
      </dgm:t>
    </dgm:pt>
    <dgm:pt modelId="{A0CFF06F-5067-46BA-B89D-5A8226DC4638}">
      <dgm:prSet/>
      <dgm:spPr>
        <a:xfrm>
          <a:off x="0" y="466208"/>
          <a:ext cx="2399817" cy="856439"/>
        </a:xfr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Создание томов РЗА, ПА, СОПТ и АСУТП.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F81399F-03A0-48A0-84EF-FAE6F053E450}" type="parTrans" cxnId="{27A81C51-318D-483A-855E-8BB2B3D6AEE7}">
      <dgm:prSet/>
      <dgm:spPr/>
      <dgm:t>
        <a:bodyPr/>
        <a:lstStyle/>
        <a:p>
          <a:endParaRPr lang="ru-RU"/>
        </a:p>
      </dgm:t>
    </dgm:pt>
    <dgm:pt modelId="{8FEBEDF3-1F8B-4A06-99F1-A73F26C15092}" type="sibTrans" cxnId="{27A81C51-318D-483A-855E-8BB2B3D6AEE7}">
      <dgm:prSet/>
      <dgm:spPr/>
      <dgm:t>
        <a:bodyPr/>
        <a:lstStyle/>
        <a:p>
          <a:endParaRPr lang="ru-RU"/>
        </a:p>
      </dgm:t>
    </dgm:pt>
    <dgm:pt modelId="{9B9E3889-8E39-4258-A43C-F4A6E3BCC24B}" type="pres">
      <dgm:prSet presAssocID="{4137D13F-CA39-491B-AE49-2B9D684A73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427A6-61CF-41A1-9A64-E8DB746210D8}" type="pres">
      <dgm:prSet presAssocID="{0B0A4F05-D794-49CB-A2EE-AF454CCFE715}" presName="composite" presStyleCnt="0"/>
      <dgm:spPr/>
    </dgm:pt>
    <dgm:pt modelId="{9BDEBCC5-7FF9-44FA-B55F-40474B85B6AD}" type="pres">
      <dgm:prSet presAssocID="{0B0A4F05-D794-49CB-A2EE-AF454CCFE715}" presName="parTx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DF6DDD-29D1-4F5C-9B6A-8CB615FD71F2}" type="pres">
      <dgm:prSet presAssocID="{0B0A4F05-D794-49CB-A2EE-AF454CCFE715}" presName="desTx" presStyleLbl="align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7376C27-A000-4167-93B1-B8213409EFBD}" srcId="{4137D13F-CA39-491B-AE49-2B9D684A7354}" destId="{0B0A4F05-D794-49CB-A2EE-AF454CCFE715}" srcOrd="0" destOrd="0" parTransId="{AC37F183-7599-440C-BC8B-656E590819A7}" sibTransId="{03F4BB0D-E9CB-46F5-A111-7CBC80A97D60}"/>
    <dgm:cxn modelId="{27A81C51-318D-483A-855E-8BB2B3D6AEE7}" srcId="{0B0A4F05-D794-49CB-A2EE-AF454CCFE715}" destId="{A0CFF06F-5067-46BA-B89D-5A8226DC4638}" srcOrd="0" destOrd="0" parTransId="{FF81399F-03A0-48A0-84EF-FAE6F053E450}" sibTransId="{8FEBEDF3-1F8B-4A06-99F1-A73F26C15092}"/>
    <dgm:cxn modelId="{59583E6F-8377-481C-BEE2-3F23D35074A2}" type="presOf" srcId="{0B0A4F05-D794-49CB-A2EE-AF454CCFE715}" destId="{9BDEBCC5-7FF9-44FA-B55F-40474B85B6AD}" srcOrd="0" destOrd="0" presId="urn:microsoft.com/office/officeart/2005/8/layout/hList1"/>
    <dgm:cxn modelId="{29ECCD7D-6DA8-4F72-AA6D-583DF2230A36}" type="presOf" srcId="{A0CFF06F-5067-46BA-B89D-5A8226DC4638}" destId="{6ADF6DDD-29D1-4F5C-9B6A-8CB615FD71F2}" srcOrd="0" destOrd="0" presId="urn:microsoft.com/office/officeart/2005/8/layout/hList1"/>
    <dgm:cxn modelId="{8A13D59E-E19D-4790-B8AC-12688687112A}" type="presOf" srcId="{4137D13F-CA39-491B-AE49-2B9D684A7354}" destId="{9B9E3889-8E39-4258-A43C-F4A6E3BCC24B}" srcOrd="0" destOrd="0" presId="urn:microsoft.com/office/officeart/2005/8/layout/hList1"/>
    <dgm:cxn modelId="{20DD04DB-D8E8-4C98-8E30-4C32B264BC3D}" type="presParOf" srcId="{9B9E3889-8E39-4258-A43C-F4A6E3BCC24B}" destId="{7EE427A6-61CF-41A1-9A64-E8DB746210D8}" srcOrd="0" destOrd="0" presId="urn:microsoft.com/office/officeart/2005/8/layout/hList1"/>
    <dgm:cxn modelId="{E32B3D1A-F239-47B8-9424-394FA5CAEDA8}" type="presParOf" srcId="{7EE427A6-61CF-41A1-9A64-E8DB746210D8}" destId="{9BDEBCC5-7FF9-44FA-B55F-40474B85B6AD}" srcOrd="0" destOrd="0" presId="urn:microsoft.com/office/officeart/2005/8/layout/hList1"/>
    <dgm:cxn modelId="{69F95238-D43C-4D7B-8002-214EFEDA92A6}" type="presParOf" srcId="{7EE427A6-61CF-41A1-9A64-E8DB746210D8}" destId="{6ADF6DDD-29D1-4F5C-9B6A-8CB615FD71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ECFCE-F89B-456B-BC92-562ECE47B2A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A3029E-801A-4EE3-94A8-4F8328195CAB}">
      <dgm:prSet phldrT="[Текст]" custT="1"/>
      <dgm:spPr>
        <a:xfrm>
          <a:off x="1800221" y="303808"/>
          <a:ext cx="5545003" cy="10516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Оценка состояния устройств РЗА</a:t>
          </a:r>
          <a:endParaRPr lang="ru-RU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24281C-EBB4-4789-B6C6-FA931887A8C5}" type="parTrans" cxnId="{D104F856-63A8-43AC-9B41-D71BC8DF39D7}">
      <dgm:prSet/>
      <dgm:spPr/>
      <dgm:t>
        <a:bodyPr/>
        <a:lstStyle/>
        <a:p>
          <a:endParaRPr lang="ru-RU"/>
        </a:p>
      </dgm:t>
    </dgm:pt>
    <dgm:pt modelId="{16AE119A-AD69-42BB-A842-251D450FD2EC}" type="sibTrans" cxnId="{D104F856-63A8-43AC-9B41-D71BC8DF39D7}">
      <dgm:prSet/>
      <dgm:spPr/>
      <dgm:t>
        <a:bodyPr/>
        <a:lstStyle/>
        <a:p>
          <a:endParaRPr lang="ru-RU"/>
        </a:p>
      </dgm:t>
    </dgm:pt>
    <dgm:pt modelId="{2354057A-8AE6-4458-B475-E8CEBF213DE9}">
      <dgm:prSet phldrT="[Текст]"/>
      <dgm:spPr>
        <a:xfrm>
          <a:off x="936112" y="1383928"/>
          <a:ext cx="2487069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работами </a:t>
          </a:r>
          <a:r>
            <a:rPr lang="ru-RU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ТОиР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BBE31D-E218-48E4-84BA-C7B6B7EAE6B6}" type="parTrans" cxnId="{76741424-4131-4664-8E81-B89FA3110F3A}">
      <dgm:prSet/>
      <dgm:spPr/>
      <dgm:t>
        <a:bodyPr/>
        <a:lstStyle/>
        <a:p>
          <a:endParaRPr lang="ru-RU"/>
        </a:p>
      </dgm:t>
    </dgm:pt>
    <dgm:pt modelId="{09D1F9A0-C194-4A64-BA5D-CC9647ABFA84}" type="sibTrans" cxnId="{76741424-4131-4664-8E81-B89FA3110F3A}">
      <dgm:prSet/>
      <dgm:spPr/>
      <dgm:t>
        <a:bodyPr/>
        <a:lstStyle/>
        <a:p>
          <a:endParaRPr lang="ru-RU"/>
        </a:p>
      </dgm:t>
    </dgm:pt>
    <dgm:pt modelId="{218ED3E0-57EA-4D64-ACFC-B1A33932E4BE}">
      <dgm:prSet phldrT="[Текст]"/>
      <dgm:spPr>
        <a:xfrm>
          <a:off x="216035" y="3158941"/>
          <a:ext cx="3065045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вторичного оборудования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2ECA11-3C95-4EB5-BE5F-E5FD1753813E}" type="parTrans" cxnId="{6CDA22C5-624B-4E6B-84A4-A52716466E1F}">
      <dgm:prSet/>
      <dgm:spPr/>
      <dgm:t>
        <a:bodyPr/>
        <a:lstStyle/>
        <a:p>
          <a:endParaRPr lang="ru-RU"/>
        </a:p>
      </dgm:t>
    </dgm:pt>
    <dgm:pt modelId="{990D320D-2C68-45E9-832F-893FB9176FE7}" type="sibTrans" cxnId="{6CDA22C5-624B-4E6B-84A4-A52716466E1F}">
      <dgm:prSet/>
      <dgm:spPr/>
      <dgm:t>
        <a:bodyPr/>
        <a:lstStyle/>
        <a:p>
          <a:endParaRPr lang="ru-RU"/>
        </a:p>
      </dgm:t>
    </dgm:pt>
    <dgm:pt modelId="{BE49E6C3-6E4C-4CEF-BB8F-638E31E3CDBA}">
      <dgm:prSet phldrT="[Текст]"/>
      <dgm:spPr>
        <a:xfrm>
          <a:off x="3290409" y="3156135"/>
          <a:ext cx="2598597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первичного оборудования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65A888-29B6-46A5-A43B-2D58C1AF39F8}" type="parTrans" cxnId="{18670852-AF7E-4CA2-93EF-0B467D88DE7E}">
      <dgm:prSet/>
      <dgm:spPr/>
      <dgm:t>
        <a:bodyPr/>
        <a:lstStyle/>
        <a:p>
          <a:endParaRPr lang="ru-RU"/>
        </a:p>
      </dgm:t>
    </dgm:pt>
    <dgm:pt modelId="{B30EA11E-E370-4221-99F3-C3F2695A98CC}" type="sibTrans" cxnId="{18670852-AF7E-4CA2-93EF-0B467D88DE7E}">
      <dgm:prSet/>
      <dgm:spPr/>
      <dgm:t>
        <a:bodyPr/>
        <a:lstStyle/>
        <a:p>
          <a:endParaRPr lang="ru-RU"/>
        </a:p>
      </dgm:t>
    </dgm:pt>
    <dgm:pt modelId="{7FEE7C24-2541-42B7-93B2-87707F72DFC6}">
      <dgm:prSet phldrT="[Текст]"/>
      <dgm:spPr>
        <a:xfrm>
          <a:off x="5760635" y="1383928"/>
          <a:ext cx="2233598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Расчетно- аналитические модули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43134A-0357-4233-9255-2D5B2955B4EB}" type="parTrans" cxnId="{5F383FFB-7E89-46D9-9A66-7C3A64A1972A}">
      <dgm:prSet/>
      <dgm:spPr/>
      <dgm:t>
        <a:bodyPr/>
        <a:lstStyle/>
        <a:p>
          <a:endParaRPr lang="ru-RU"/>
        </a:p>
      </dgm:t>
    </dgm:pt>
    <dgm:pt modelId="{2AE496E0-519E-4496-B7D0-B533B92A9664}" type="sibTrans" cxnId="{5F383FFB-7E89-46D9-9A66-7C3A64A1972A}">
      <dgm:prSet/>
      <dgm:spPr/>
      <dgm:t>
        <a:bodyPr/>
        <a:lstStyle/>
        <a:p>
          <a:endParaRPr lang="ru-RU"/>
        </a:p>
      </dgm:t>
    </dgm:pt>
    <dgm:pt modelId="{B2A2624E-D298-4C92-9163-E57AA94AA66A}">
      <dgm:prSet phldrT="[Текст]"/>
      <dgm:spPr>
        <a:xfrm>
          <a:off x="5910523" y="3156135"/>
          <a:ext cx="2598597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НСИ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BF22DE-073C-4122-9FC1-D9492FEA87EC}" type="parTrans" cxnId="{598081AC-DABD-423F-B5E8-E6CE0DB61D1D}">
      <dgm:prSet/>
      <dgm:spPr/>
      <dgm:t>
        <a:bodyPr/>
        <a:lstStyle/>
        <a:p>
          <a:endParaRPr lang="ru-RU"/>
        </a:p>
      </dgm:t>
    </dgm:pt>
    <dgm:pt modelId="{64E31F68-3EA7-4EFF-A9C6-26134FEEDB44}" type="sibTrans" cxnId="{598081AC-DABD-423F-B5E8-E6CE0DB61D1D}">
      <dgm:prSet/>
      <dgm:spPr/>
      <dgm:t>
        <a:bodyPr/>
        <a:lstStyle/>
        <a:p>
          <a:endParaRPr lang="ru-RU"/>
        </a:p>
      </dgm:t>
    </dgm:pt>
    <dgm:pt modelId="{B669B775-3701-453D-9D55-6715DFC0111C}">
      <dgm:prSet phldrT="[Текст]"/>
      <dgm:spPr>
        <a:xfrm>
          <a:off x="3422405" y="1383928"/>
          <a:ext cx="2338243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Мониторинг устройств РЗА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56014D-6D32-4779-9177-682A7C91B21B}" type="parTrans" cxnId="{9DC477BA-D736-4A89-ADB7-A52FC593C08C}">
      <dgm:prSet/>
      <dgm:spPr/>
      <dgm:t>
        <a:bodyPr/>
        <a:lstStyle/>
        <a:p>
          <a:endParaRPr lang="ru-RU"/>
        </a:p>
      </dgm:t>
    </dgm:pt>
    <dgm:pt modelId="{7B6CB05F-F2EE-4359-98D7-68F903AC560C}" type="sibTrans" cxnId="{9DC477BA-D736-4A89-ADB7-A52FC593C08C}">
      <dgm:prSet/>
      <dgm:spPr/>
      <dgm:t>
        <a:bodyPr/>
        <a:lstStyle/>
        <a:p>
          <a:endParaRPr lang="ru-RU"/>
        </a:p>
      </dgm:t>
    </dgm:pt>
    <dgm:pt modelId="{1E4DDCEB-6CF3-4E7E-AA82-A9A156CF392E}" type="pres">
      <dgm:prSet presAssocID="{1B7ECFCE-F89B-456B-BC92-562ECE47B2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4AB0DA-582A-401C-B3E7-78DD60D50268}" type="pres">
      <dgm:prSet presAssocID="{8CA3029E-801A-4EE3-94A8-4F8328195CAB}" presName="vertOne" presStyleCnt="0"/>
      <dgm:spPr/>
      <dgm:t>
        <a:bodyPr/>
        <a:lstStyle/>
        <a:p>
          <a:endParaRPr lang="ru-RU"/>
        </a:p>
      </dgm:t>
    </dgm:pt>
    <dgm:pt modelId="{8AF79B6C-E373-40C5-AA51-5C861FC0824D}" type="pres">
      <dgm:prSet presAssocID="{8CA3029E-801A-4EE3-94A8-4F8328195CAB}" presName="txOne" presStyleLbl="node0" presStyleIdx="0" presStyleCnt="1" custScaleX="63620" custScaleY="59978" custLinFactY="7234" custLinFactNeighborX="248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C810A-A2F9-43C7-8349-1564EEB9C388}" type="pres">
      <dgm:prSet presAssocID="{8CA3029E-801A-4EE3-94A8-4F8328195CAB}" presName="parTransOne" presStyleCnt="0"/>
      <dgm:spPr/>
      <dgm:t>
        <a:bodyPr/>
        <a:lstStyle/>
        <a:p>
          <a:endParaRPr lang="ru-RU"/>
        </a:p>
      </dgm:t>
    </dgm:pt>
    <dgm:pt modelId="{5009B68D-8E93-4299-B639-945779FA73D4}" type="pres">
      <dgm:prSet presAssocID="{8CA3029E-801A-4EE3-94A8-4F8328195CAB}" presName="horzOne" presStyleCnt="0"/>
      <dgm:spPr/>
      <dgm:t>
        <a:bodyPr/>
        <a:lstStyle/>
        <a:p>
          <a:endParaRPr lang="ru-RU"/>
        </a:p>
      </dgm:t>
    </dgm:pt>
    <dgm:pt modelId="{366163D1-FD30-49D8-BF2C-67298BC60C95}" type="pres">
      <dgm:prSet presAssocID="{2354057A-8AE6-4458-B475-E8CEBF213DE9}" presName="vertTwo" presStyleCnt="0"/>
      <dgm:spPr/>
      <dgm:t>
        <a:bodyPr/>
        <a:lstStyle/>
        <a:p>
          <a:endParaRPr lang="ru-RU"/>
        </a:p>
      </dgm:t>
    </dgm:pt>
    <dgm:pt modelId="{D4B5D14E-5FE7-4523-99F2-030DDDB0861E}" type="pres">
      <dgm:prSet presAssocID="{2354057A-8AE6-4458-B475-E8CEBF213DE9}" presName="txTwo" presStyleLbl="node2" presStyleIdx="0" presStyleCnt="3" custScaleX="81143" custLinFactNeighborX="20882" custLinFactNeighborY="89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BD727-C262-47AC-8BE9-F1EEDD1B7328}" type="pres">
      <dgm:prSet presAssocID="{2354057A-8AE6-4458-B475-E8CEBF213DE9}" presName="parTransTwo" presStyleCnt="0"/>
      <dgm:spPr/>
      <dgm:t>
        <a:bodyPr/>
        <a:lstStyle/>
        <a:p>
          <a:endParaRPr lang="ru-RU"/>
        </a:p>
      </dgm:t>
    </dgm:pt>
    <dgm:pt modelId="{F8E91FEE-F08C-4B47-B0C3-6DC3FE392DEE}" type="pres">
      <dgm:prSet presAssocID="{2354057A-8AE6-4458-B475-E8CEBF213DE9}" presName="horzTwo" presStyleCnt="0"/>
      <dgm:spPr/>
      <dgm:t>
        <a:bodyPr/>
        <a:lstStyle/>
        <a:p>
          <a:endParaRPr lang="ru-RU"/>
        </a:p>
      </dgm:t>
    </dgm:pt>
    <dgm:pt modelId="{E4B9D0FC-4862-4112-8FFA-13822963CA8E}" type="pres">
      <dgm:prSet presAssocID="{218ED3E0-57EA-4D64-ACFC-B1A33932E4BE}" presName="vertThree" presStyleCnt="0"/>
      <dgm:spPr/>
      <dgm:t>
        <a:bodyPr/>
        <a:lstStyle/>
        <a:p>
          <a:endParaRPr lang="ru-RU"/>
        </a:p>
      </dgm:t>
    </dgm:pt>
    <dgm:pt modelId="{19438D99-1B33-40DB-82A0-5D69B509898A}" type="pres">
      <dgm:prSet presAssocID="{218ED3E0-57EA-4D64-ACFC-B1A33932E4BE}" presName="txThree" presStyleLbl="node3" presStyleIdx="0" presStyleCnt="3" custScaleX="117950" custLinFactNeighborX="8041" custLinFactNeighborY="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B6233-A056-4945-AF4D-D20DEA09DAAB}" type="pres">
      <dgm:prSet presAssocID="{218ED3E0-57EA-4D64-ACFC-B1A33932E4BE}" presName="horzThree" presStyleCnt="0"/>
      <dgm:spPr/>
      <dgm:t>
        <a:bodyPr/>
        <a:lstStyle/>
        <a:p>
          <a:endParaRPr lang="ru-RU"/>
        </a:p>
      </dgm:t>
    </dgm:pt>
    <dgm:pt modelId="{96066874-5497-4C19-9895-19C1C6CAED07}" type="pres">
      <dgm:prSet presAssocID="{09D1F9A0-C194-4A64-BA5D-CC9647ABFA84}" presName="sibSpaceTwo" presStyleCnt="0"/>
      <dgm:spPr/>
      <dgm:t>
        <a:bodyPr/>
        <a:lstStyle/>
        <a:p>
          <a:endParaRPr lang="ru-RU"/>
        </a:p>
      </dgm:t>
    </dgm:pt>
    <dgm:pt modelId="{23C185BA-1EAB-4B51-9D45-FA9E0C4187DE}" type="pres">
      <dgm:prSet presAssocID="{B669B775-3701-453D-9D55-6715DFC0111C}" presName="vertTwo" presStyleCnt="0"/>
      <dgm:spPr/>
      <dgm:t>
        <a:bodyPr/>
        <a:lstStyle/>
        <a:p>
          <a:endParaRPr lang="ru-RU"/>
        </a:p>
      </dgm:t>
    </dgm:pt>
    <dgm:pt modelId="{733D21D0-929E-49F4-BFB0-438F8813E2F4}" type="pres">
      <dgm:prSet presAssocID="{B669B775-3701-453D-9D55-6715DFC0111C}" presName="txTwo" presStyleLbl="node2" presStyleIdx="1" presStyleCnt="3" custScaleX="89981" custLinFactNeighborX="70" custLinFactNeighborY="89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94555-82F9-40DE-924B-4E439210EBA0}" type="pres">
      <dgm:prSet presAssocID="{B669B775-3701-453D-9D55-6715DFC0111C}" presName="parTransTwo" presStyleCnt="0"/>
      <dgm:spPr/>
      <dgm:t>
        <a:bodyPr/>
        <a:lstStyle/>
        <a:p>
          <a:endParaRPr lang="ru-RU"/>
        </a:p>
      </dgm:t>
    </dgm:pt>
    <dgm:pt modelId="{71FF8BC5-CDD6-498F-9CE6-A2F49ECAE14C}" type="pres">
      <dgm:prSet presAssocID="{B669B775-3701-453D-9D55-6715DFC0111C}" presName="horzTwo" presStyleCnt="0"/>
      <dgm:spPr/>
      <dgm:t>
        <a:bodyPr/>
        <a:lstStyle/>
        <a:p>
          <a:endParaRPr lang="ru-RU"/>
        </a:p>
      </dgm:t>
    </dgm:pt>
    <dgm:pt modelId="{03F80050-8294-4FBB-8AFE-E9C6E2D8E79A}" type="pres">
      <dgm:prSet presAssocID="{BE49E6C3-6E4C-4CEF-BB8F-638E31E3CDBA}" presName="vertThree" presStyleCnt="0"/>
      <dgm:spPr/>
      <dgm:t>
        <a:bodyPr/>
        <a:lstStyle/>
        <a:p>
          <a:endParaRPr lang="ru-RU"/>
        </a:p>
      </dgm:t>
    </dgm:pt>
    <dgm:pt modelId="{59666BCB-DE2B-4802-B659-8D99EA5DA634}" type="pres">
      <dgm:prSet presAssocID="{BE49E6C3-6E4C-4CEF-BB8F-638E31E3CDB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1CF6E-F329-45D9-A17E-797A7BE3A59C}" type="pres">
      <dgm:prSet presAssocID="{BE49E6C3-6E4C-4CEF-BB8F-638E31E3CDBA}" presName="horzThree" presStyleCnt="0"/>
      <dgm:spPr/>
      <dgm:t>
        <a:bodyPr/>
        <a:lstStyle/>
        <a:p>
          <a:endParaRPr lang="ru-RU"/>
        </a:p>
      </dgm:t>
    </dgm:pt>
    <dgm:pt modelId="{A3EAB7AB-329E-4AD5-8130-A62E1E853077}" type="pres">
      <dgm:prSet presAssocID="{7B6CB05F-F2EE-4359-98D7-68F903AC560C}" presName="sibSpaceTwo" presStyleCnt="0"/>
      <dgm:spPr/>
      <dgm:t>
        <a:bodyPr/>
        <a:lstStyle/>
        <a:p>
          <a:endParaRPr lang="ru-RU"/>
        </a:p>
      </dgm:t>
    </dgm:pt>
    <dgm:pt modelId="{27C0666A-79DE-4932-8214-64734CDE93E4}" type="pres">
      <dgm:prSet presAssocID="{7FEE7C24-2541-42B7-93B2-87707F72DFC6}" presName="vertTwo" presStyleCnt="0"/>
      <dgm:spPr/>
      <dgm:t>
        <a:bodyPr/>
        <a:lstStyle/>
        <a:p>
          <a:endParaRPr lang="ru-RU"/>
        </a:p>
      </dgm:t>
    </dgm:pt>
    <dgm:pt modelId="{5A67F49D-1D6A-46CE-8E8B-E663E3F85479}" type="pres">
      <dgm:prSet presAssocID="{7FEE7C24-2541-42B7-93B2-87707F72DFC6}" presName="txTwo" presStyleLbl="node2" presStyleIdx="2" presStyleCnt="3" custScaleX="85954" custLinFactNeighborX="-20363" custLinFactNeighborY="89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5450C5-63C4-4BB2-A57E-726000F6E9B5}" type="pres">
      <dgm:prSet presAssocID="{7FEE7C24-2541-42B7-93B2-87707F72DFC6}" presName="parTransTwo" presStyleCnt="0"/>
      <dgm:spPr/>
      <dgm:t>
        <a:bodyPr/>
        <a:lstStyle/>
        <a:p>
          <a:endParaRPr lang="ru-RU"/>
        </a:p>
      </dgm:t>
    </dgm:pt>
    <dgm:pt modelId="{32D4C5DD-8B9C-4C7C-B580-3E5F6EA31F05}" type="pres">
      <dgm:prSet presAssocID="{7FEE7C24-2541-42B7-93B2-87707F72DFC6}" presName="horzTwo" presStyleCnt="0"/>
      <dgm:spPr/>
      <dgm:t>
        <a:bodyPr/>
        <a:lstStyle/>
        <a:p>
          <a:endParaRPr lang="ru-RU"/>
        </a:p>
      </dgm:t>
    </dgm:pt>
    <dgm:pt modelId="{AD72323D-9453-4EEA-9A10-F5F7C92D9FDD}" type="pres">
      <dgm:prSet presAssocID="{B2A2624E-D298-4C92-9163-E57AA94AA66A}" presName="vertThree" presStyleCnt="0"/>
      <dgm:spPr/>
      <dgm:t>
        <a:bodyPr/>
        <a:lstStyle/>
        <a:p>
          <a:endParaRPr lang="ru-RU"/>
        </a:p>
      </dgm:t>
    </dgm:pt>
    <dgm:pt modelId="{9DB1DDEC-4A3A-4819-B7D0-8239ADB9439D}" type="pres">
      <dgm:prSet presAssocID="{B2A2624E-D298-4C92-9163-E57AA94AA66A}" presName="txThree" presStyleLbl="node3" presStyleIdx="2" presStyleCnt="3" custLinFactNeighborX="-7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F8F80-AA8F-4255-95D9-9F6566CC53E1}" type="pres">
      <dgm:prSet presAssocID="{B2A2624E-D298-4C92-9163-E57AA94AA66A}" presName="horzThree" presStyleCnt="0"/>
      <dgm:spPr/>
      <dgm:t>
        <a:bodyPr/>
        <a:lstStyle/>
        <a:p>
          <a:endParaRPr lang="ru-RU"/>
        </a:p>
      </dgm:t>
    </dgm:pt>
  </dgm:ptLst>
  <dgm:cxnLst>
    <dgm:cxn modelId="{6CDA22C5-624B-4E6B-84A4-A52716466E1F}" srcId="{2354057A-8AE6-4458-B475-E8CEBF213DE9}" destId="{218ED3E0-57EA-4D64-ACFC-B1A33932E4BE}" srcOrd="0" destOrd="0" parTransId="{872ECA11-3C95-4EB5-BE5F-E5FD1753813E}" sibTransId="{990D320D-2C68-45E9-832F-893FB9176FE7}"/>
    <dgm:cxn modelId="{74144F47-23EE-4EF9-B24E-50B7674B8D24}" type="presOf" srcId="{218ED3E0-57EA-4D64-ACFC-B1A33932E4BE}" destId="{19438D99-1B33-40DB-82A0-5D69B509898A}" srcOrd="0" destOrd="0" presId="urn:microsoft.com/office/officeart/2005/8/layout/hierarchy4"/>
    <dgm:cxn modelId="{DAC20732-2FAB-43D3-B315-6BB347505C72}" type="presOf" srcId="{BE49E6C3-6E4C-4CEF-BB8F-638E31E3CDBA}" destId="{59666BCB-DE2B-4802-B659-8D99EA5DA634}" srcOrd="0" destOrd="0" presId="urn:microsoft.com/office/officeart/2005/8/layout/hierarchy4"/>
    <dgm:cxn modelId="{598081AC-DABD-423F-B5E8-E6CE0DB61D1D}" srcId="{7FEE7C24-2541-42B7-93B2-87707F72DFC6}" destId="{B2A2624E-D298-4C92-9163-E57AA94AA66A}" srcOrd="0" destOrd="0" parTransId="{ACBF22DE-073C-4122-9FC1-D9492FEA87EC}" sibTransId="{64E31F68-3EA7-4EFF-A9C6-26134FEEDB44}"/>
    <dgm:cxn modelId="{9233EB20-B03A-4B64-8E79-6229597FDDA7}" type="presOf" srcId="{B2A2624E-D298-4C92-9163-E57AA94AA66A}" destId="{9DB1DDEC-4A3A-4819-B7D0-8239ADB9439D}" srcOrd="0" destOrd="0" presId="urn:microsoft.com/office/officeart/2005/8/layout/hierarchy4"/>
    <dgm:cxn modelId="{5F383FFB-7E89-46D9-9A66-7C3A64A1972A}" srcId="{8CA3029E-801A-4EE3-94A8-4F8328195CAB}" destId="{7FEE7C24-2541-42B7-93B2-87707F72DFC6}" srcOrd="2" destOrd="0" parTransId="{8943134A-0357-4233-9255-2D5B2955B4EB}" sibTransId="{2AE496E0-519E-4496-B7D0-B533B92A9664}"/>
    <dgm:cxn modelId="{49138AA3-6193-42E5-8206-FE5E690F4A14}" type="presOf" srcId="{8CA3029E-801A-4EE3-94A8-4F8328195CAB}" destId="{8AF79B6C-E373-40C5-AA51-5C861FC0824D}" srcOrd="0" destOrd="0" presId="urn:microsoft.com/office/officeart/2005/8/layout/hierarchy4"/>
    <dgm:cxn modelId="{FB8326D1-C1F1-4777-A267-3D5F12F497CF}" type="presOf" srcId="{2354057A-8AE6-4458-B475-E8CEBF213DE9}" destId="{D4B5D14E-5FE7-4523-99F2-030DDDB0861E}" srcOrd="0" destOrd="0" presId="urn:microsoft.com/office/officeart/2005/8/layout/hierarchy4"/>
    <dgm:cxn modelId="{18670852-AF7E-4CA2-93EF-0B467D88DE7E}" srcId="{B669B775-3701-453D-9D55-6715DFC0111C}" destId="{BE49E6C3-6E4C-4CEF-BB8F-638E31E3CDBA}" srcOrd="0" destOrd="0" parTransId="{2165A888-29B6-46A5-A43B-2D58C1AF39F8}" sibTransId="{B30EA11E-E370-4221-99F3-C3F2695A98CC}"/>
    <dgm:cxn modelId="{76741424-4131-4664-8E81-B89FA3110F3A}" srcId="{8CA3029E-801A-4EE3-94A8-4F8328195CAB}" destId="{2354057A-8AE6-4458-B475-E8CEBF213DE9}" srcOrd="0" destOrd="0" parTransId="{3DBBE31D-E218-48E4-84BA-C7B6B7EAE6B6}" sibTransId="{09D1F9A0-C194-4A64-BA5D-CC9647ABFA84}"/>
    <dgm:cxn modelId="{5E5D0B04-FFD0-4191-B66F-96439D64AE9A}" type="presOf" srcId="{7FEE7C24-2541-42B7-93B2-87707F72DFC6}" destId="{5A67F49D-1D6A-46CE-8E8B-E663E3F85479}" srcOrd="0" destOrd="0" presId="urn:microsoft.com/office/officeart/2005/8/layout/hierarchy4"/>
    <dgm:cxn modelId="{9DC477BA-D736-4A89-ADB7-A52FC593C08C}" srcId="{8CA3029E-801A-4EE3-94A8-4F8328195CAB}" destId="{B669B775-3701-453D-9D55-6715DFC0111C}" srcOrd="1" destOrd="0" parTransId="{1956014D-6D32-4779-9177-682A7C91B21B}" sibTransId="{7B6CB05F-F2EE-4359-98D7-68F903AC560C}"/>
    <dgm:cxn modelId="{783FFEDD-2CED-4648-B3E4-858273B0769D}" type="presOf" srcId="{1B7ECFCE-F89B-456B-BC92-562ECE47B2AA}" destId="{1E4DDCEB-6CF3-4E7E-AA82-A9A156CF392E}" srcOrd="0" destOrd="0" presId="urn:microsoft.com/office/officeart/2005/8/layout/hierarchy4"/>
    <dgm:cxn modelId="{78322710-D795-469C-8444-525A7F6BCD7A}" type="presOf" srcId="{B669B775-3701-453D-9D55-6715DFC0111C}" destId="{733D21D0-929E-49F4-BFB0-438F8813E2F4}" srcOrd="0" destOrd="0" presId="urn:microsoft.com/office/officeart/2005/8/layout/hierarchy4"/>
    <dgm:cxn modelId="{D104F856-63A8-43AC-9B41-D71BC8DF39D7}" srcId="{1B7ECFCE-F89B-456B-BC92-562ECE47B2AA}" destId="{8CA3029E-801A-4EE3-94A8-4F8328195CAB}" srcOrd="0" destOrd="0" parTransId="{2124281C-EBB4-4789-B6C6-FA931887A8C5}" sibTransId="{16AE119A-AD69-42BB-A842-251D450FD2EC}"/>
    <dgm:cxn modelId="{4DEB1097-860E-4883-9525-1DDB696DB945}" type="presParOf" srcId="{1E4DDCEB-6CF3-4E7E-AA82-A9A156CF392E}" destId="{034AB0DA-582A-401C-B3E7-78DD60D50268}" srcOrd="0" destOrd="0" presId="urn:microsoft.com/office/officeart/2005/8/layout/hierarchy4"/>
    <dgm:cxn modelId="{4FA4EE2D-813C-4F47-BDB3-6AAB793073B9}" type="presParOf" srcId="{034AB0DA-582A-401C-B3E7-78DD60D50268}" destId="{8AF79B6C-E373-40C5-AA51-5C861FC0824D}" srcOrd="0" destOrd="0" presId="urn:microsoft.com/office/officeart/2005/8/layout/hierarchy4"/>
    <dgm:cxn modelId="{6088113A-516A-4948-8C72-44E78D8E943C}" type="presParOf" srcId="{034AB0DA-582A-401C-B3E7-78DD60D50268}" destId="{A22C810A-A2F9-43C7-8349-1564EEB9C388}" srcOrd="1" destOrd="0" presId="urn:microsoft.com/office/officeart/2005/8/layout/hierarchy4"/>
    <dgm:cxn modelId="{C994F3FA-6894-49BF-A8EB-8AAF48101930}" type="presParOf" srcId="{034AB0DA-582A-401C-B3E7-78DD60D50268}" destId="{5009B68D-8E93-4299-B639-945779FA73D4}" srcOrd="2" destOrd="0" presId="urn:microsoft.com/office/officeart/2005/8/layout/hierarchy4"/>
    <dgm:cxn modelId="{78AD41EA-A410-4653-83EF-89A57BE57E49}" type="presParOf" srcId="{5009B68D-8E93-4299-B639-945779FA73D4}" destId="{366163D1-FD30-49D8-BF2C-67298BC60C95}" srcOrd="0" destOrd="0" presId="urn:microsoft.com/office/officeart/2005/8/layout/hierarchy4"/>
    <dgm:cxn modelId="{5F47D9FC-C447-4CB7-AD0D-AA8A0FF37F71}" type="presParOf" srcId="{366163D1-FD30-49D8-BF2C-67298BC60C95}" destId="{D4B5D14E-5FE7-4523-99F2-030DDDB0861E}" srcOrd="0" destOrd="0" presId="urn:microsoft.com/office/officeart/2005/8/layout/hierarchy4"/>
    <dgm:cxn modelId="{01DDBC5F-26D7-4471-BD65-23BAFA6AFA36}" type="presParOf" srcId="{366163D1-FD30-49D8-BF2C-67298BC60C95}" destId="{B9EBD727-C262-47AC-8BE9-F1EEDD1B7328}" srcOrd="1" destOrd="0" presId="urn:microsoft.com/office/officeart/2005/8/layout/hierarchy4"/>
    <dgm:cxn modelId="{BA48AE9D-87C1-463B-84AE-0BAB80FAE7A4}" type="presParOf" srcId="{366163D1-FD30-49D8-BF2C-67298BC60C95}" destId="{F8E91FEE-F08C-4B47-B0C3-6DC3FE392DEE}" srcOrd="2" destOrd="0" presId="urn:microsoft.com/office/officeart/2005/8/layout/hierarchy4"/>
    <dgm:cxn modelId="{D1EFA9B2-B388-48BB-956A-0F3F949751D2}" type="presParOf" srcId="{F8E91FEE-F08C-4B47-B0C3-6DC3FE392DEE}" destId="{E4B9D0FC-4862-4112-8FFA-13822963CA8E}" srcOrd="0" destOrd="0" presId="urn:microsoft.com/office/officeart/2005/8/layout/hierarchy4"/>
    <dgm:cxn modelId="{359A3919-BE96-47A4-A90B-12E52A4333E3}" type="presParOf" srcId="{E4B9D0FC-4862-4112-8FFA-13822963CA8E}" destId="{19438D99-1B33-40DB-82A0-5D69B509898A}" srcOrd="0" destOrd="0" presId="urn:microsoft.com/office/officeart/2005/8/layout/hierarchy4"/>
    <dgm:cxn modelId="{2D760827-92CF-4B25-9843-E95794EA7C65}" type="presParOf" srcId="{E4B9D0FC-4862-4112-8FFA-13822963CA8E}" destId="{CF4B6233-A056-4945-AF4D-D20DEA09DAAB}" srcOrd="1" destOrd="0" presId="urn:microsoft.com/office/officeart/2005/8/layout/hierarchy4"/>
    <dgm:cxn modelId="{47F2B3D3-7DD7-4B06-8E23-F566DCCFEC40}" type="presParOf" srcId="{5009B68D-8E93-4299-B639-945779FA73D4}" destId="{96066874-5497-4C19-9895-19C1C6CAED07}" srcOrd="1" destOrd="0" presId="urn:microsoft.com/office/officeart/2005/8/layout/hierarchy4"/>
    <dgm:cxn modelId="{0EA6F5F8-E062-4153-8C28-74401BE226CA}" type="presParOf" srcId="{5009B68D-8E93-4299-B639-945779FA73D4}" destId="{23C185BA-1EAB-4B51-9D45-FA9E0C4187DE}" srcOrd="2" destOrd="0" presId="urn:microsoft.com/office/officeart/2005/8/layout/hierarchy4"/>
    <dgm:cxn modelId="{077D2DC5-886D-462A-B2AB-06DEE0DF4FB5}" type="presParOf" srcId="{23C185BA-1EAB-4B51-9D45-FA9E0C4187DE}" destId="{733D21D0-929E-49F4-BFB0-438F8813E2F4}" srcOrd="0" destOrd="0" presId="urn:microsoft.com/office/officeart/2005/8/layout/hierarchy4"/>
    <dgm:cxn modelId="{F10D1657-6366-4854-8FF2-5A2D4344372D}" type="presParOf" srcId="{23C185BA-1EAB-4B51-9D45-FA9E0C4187DE}" destId="{95C94555-82F9-40DE-924B-4E439210EBA0}" srcOrd="1" destOrd="0" presId="urn:microsoft.com/office/officeart/2005/8/layout/hierarchy4"/>
    <dgm:cxn modelId="{C73779A6-F957-4ED3-9272-515C09E37B9C}" type="presParOf" srcId="{23C185BA-1EAB-4B51-9D45-FA9E0C4187DE}" destId="{71FF8BC5-CDD6-498F-9CE6-A2F49ECAE14C}" srcOrd="2" destOrd="0" presId="urn:microsoft.com/office/officeart/2005/8/layout/hierarchy4"/>
    <dgm:cxn modelId="{A8A16AA5-B9BB-4187-8A28-02EE4980DEE5}" type="presParOf" srcId="{71FF8BC5-CDD6-498F-9CE6-A2F49ECAE14C}" destId="{03F80050-8294-4FBB-8AFE-E9C6E2D8E79A}" srcOrd="0" destOrd="0" presId="urn:microsoft.com/office/officeart/2005/8/layout/hierarchy4"/>
    <dgm:cxn modelId="{5A6CACFC-17BB-4E1F-9C33-8A1E9CA43F5A}" type="presParOf" srcId="{03F80050-8294-4FBB-8AFE-E9C6E2D8E79A}" destId="{59666BCB-DE2B-4802-B659-8D99EA5DA634}" srcOrd="0" destOrd="0" presId="urn:microsoft.com/office/officeart/2005/8/layout/hierarchy4"/>
    <dgm:cxn modelId="{BC67C3CB-5449-477E-8DA1-CD22831BC549}" type="presParOf" srcId="{03F80050-8294-4FBB-8AFE-E9C6E2D8E79A}" destId="{8E31CF6E-F329-45D9-A17E-797A7BE3A59C}" srcOrd="1" destOrd="0" presId="urn:microsoft.com/office/officeart/2005/8/layout/hierarchy4"/>
    <dgm:cxn modelId="{2D72F2BA-4B72-4A38-B311-62794CC96070}" type="presParOf" srcId="{5009B68D-8E93-4299-B639-945779FA73D4}" destId="{A3EAB7AB-329E-4AD5-8130-A62E1E853077}" srcOrd="3" destOrd="0" presId="urn:microsoft.com/office/officeart/2005/8/layout/hierarchy4"/>
    <dgm:cxn modelId="{D1A85654-C3E1-41C1-AB93-9B3932432974}" type="presParOf" srcId="{5009B68D-8E93-4299-B639-945779FA73D4}" destId="{27C0666A-79DE-4932-8214-64734CDE93E4}" srcOrd="4" destOrd="0" presId="urn:microsoft.com/office/officeart/2005/8/layout/hierarchy4"/>
    <dgm:cxn modelId="{DE9ED910-CE3F-4385-A546-BEADD7AEBBFF}" type="presParOf" srcId="{27C0666A-79DE-4932-8214-64734CDE93E4}" destId="{5A67F49D-1D6A-46CE-8E8B-E663E3F85479}" srcOrd="0" destOrd="0" presId="urn:microsoft.com/office/officeart/2005/8/layout/hierarchy4"/>
    <dgm:cxn modelId="{089A92AA-9ABE-43D8-B064-2CC8DE5F3BB7}" type="presParOf" srcId="{27C0666A-79DE-4932-8214-64734CDE93E4}" destId="{845450C5-63C4-4BB2-A57E-726000F6E9B5}" srcOrd="1" destOrd="0" presId="urn:microsoft.com/office/officeart/2005/8/layout/hierarchy4"/>
    <dgm:cxn modelId="{243BBA85-790D-4337-9766-CE44F6DE6957}" type="presParOf" srcId="{27C0666A-79DE-4932-8214-64734CDE93E4}" destId="{32D4C5DD-8B9C-4C7C-B580-3E5F6EA31F05}" srcOrd="2" destOrd="0" presId="urn:microsoft.com/office/officeart/2005/8/layout/hierarchy4"/>
    <dgm:cxn modelId="{B661C417-179E-4970-AF02-AB7EDFB0FB4C}" type="presParOf" srcId="{32D4C5DD-8B9C-4C7C-B580-3E5F6EA31F05}" destId="{AD72323D-9453-4EEA-9A10-F5F7C92D9FDD}" srcOrd="0" destOrd="0" presId="urn:microsoft.com/office/officeart/2005/8/layout/hierarchy4"/>
    <dgm:cxn modelId="{BFC14BC5-0612-4899-9613-8041DE83AE6D}" type="presParOf" srcId="{AD72323D-9453-4EEA-9A10-F5F7C92D9FDD}" destId="{9DB1DDEC-4A3A-4819-B7D0-8239ADB9439D}" srcOrd="0" destOrd="0" presId="urn:microsoft.com/office/officeart/2005/8/layout/hierarchy4"/>
    <dgm:cxn modelId="{4E51496A-07F3-4B49-BFEF-23B59697A556}" type="presParOf" srcId="{AD72323D-9453-4EEA-9A10-F5F7C92D9FDD}" destId="{E66F8F80-AA8F-4255-95D9-9F6566CC53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1BD46-6898-4E0A-95B5-B2EDAD58D58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B9CC2-384B-4BF9-8A37-B1B33089C7F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err="1" smtClean="0"/>
            <a:t>Уставки</a:t>
          </a:r>
          <a:r>
            <a:rPr lang="ru-RU" dirty="0" smtClean="0"/>
            <a:t> неопределенного</a:t>
          </a:r>
        </a:p>
        <a:p>
          <a:pPr>
            <a:spcAft>
              <a:spcPts val="0"/>
            </a:spcAft>
          </a:pPr>
          <a:r>
            <a:rPr lang="ru-RU" dirty="0" smtClean="0"/>
            <a:t>устройства</a:t>
          </a:r>
          <a:endParaRPr lang="ru-RU" dirty="0"/>
        </a:p>
      </dgm:t>
    </dgm:pt>
    <dgm:pt modelId="{5CEDA83B-38E8-4B5E-9E2D-59E4E8EDA94D}" type="parTrans" cxnId="{33E2E09F-B9CF-4347-974A-8248E60D2545}">
      <dgm:prSet/>
      <dgm:spPr/>
      <dgm:t>
        <a:bodyPr/>
        <a:lstStyle/>
        <a:p>
          <a:endParaRPr lang="ru-RU"/>
        </a:p>
      </dgm:t>
    </dgm:pt>
    <dgm:pt modelId="{30CB974B-E042-4754-812A-EB4310B16009}" type="sibTrans" cxnId="{33E2E09F-B9CF-4347-974A-8248E60D2545}">
      <dgm:prSet/>
      <dgm:spPr/>
      <dgm:t>
        <a:bodyPr/>
        <a:lstStyle/>
        <a:p>
          <a:endParaRPr lang="ru-RU"/>
        </a:p>
      </dgm:t>
    </dgm:pt>
    <dgm:pt modelId="{0BAF924F-F815-44A1-83E0-5C07D75F1230}">
      <dgm:prSet phldrT="[Текст]"/>
      <dgm:spPr/>
      <dgm:t>
        <a:bodyPr/>
        <a:lstStyle/>
        <a:p>
          <a:r>
            <a:rPr lang="ru-RU" dirty="0" smtClean="0"/>
            <a:t>Модуль производителя оборудования РЗА</a:t>
          </a:r>
          <a:endParaRPr lang="ru-RU" dirty="0"/>
        </a:p>
      </dgm:t>
    </dgm:pt>
    <dgm:pt modelId="{C9A0567B-8952-4788-9203-6B25377FE85C}" type="parTrans" cxnId="{E8353454-E78D-404A-89E2-14EA93A6DA08}">
      <dgm:prSet/>
      <dgm:spPr/>
      <dgm:t>
        <a:bodyPr/>
        <a:lstStyle/>
        <a:p>
          <a:endParaRPr lang="ru-RU"/>
        </a:p>
      </dgm:t>
    </dgm:pt>
    <dgm:pt modelId="{7F0089A5-7FD3-484C-B7DD-BBDB673BD131}" type="sibTrans" cxnId="{E8353454-E78D-404A-89E2-14EA93A6DA08}">
      <dgm:prSet/>
      <dgm:spPr/>
      <dgm:t>
        <a:bodyPr/>
        <a:lstStyle/>
        <a:p>
          <a:endParaRPr lang="ru-RU"/>
        </a:p>
      </dgm:t>
    </dgm:pt>
    <dgm:pt modelId="{49E6D4CA-B2A3-4523-9740-657752386B73}">
      <dgm:prSet phldrT="[Текст]"/>
      <dgm:spPr/>
      <dgm:t>
        <a:bodyPr/>
        <a:lstStyle/>
        <a:p>
          <a:r>
            <a:rPr lang="ru-RU" dirty="0" smtClean="0"/>
            <a:t>Бланк </a:t>
          </a:r>
          <a:r>
            <a:rPr lang="ru-RU" dirty="0" err="1" smtClean="0"/>
            <a:t>уставок</a:t>
          </a:r>
          <a:r>
            <a:rPr lang="ru-RU" dirty="0" smtClean="0"/>
            <a:t> терминала РЗА</a:t>
          </a:r>
          <a:endParaRPr lang="ru-RU" dirty="0"/>
        </a:p>
      </dgm:t>
    </dgm:pt>
    <dgm:pt modelId="{EA004873-90D8-4829-9FBC-ADC2A0CE518C}" type="parTrans" cxnId="{BCA6777E-E206-4B52-BF76-C5C19374965E}">
      <dgm:prSet/>
      <dgm:spPr/>
      <dgm:t>
        <a:bodyPr/>
        <a:lstStyle/>
        <a:p>
          <a:endParaRPr lang="ru-RU"/>
        </a:p>
      </dgm:t>
    </dgm:pt>
    <dgm:pt modelId="{53F76B5C-3FBB-4950-9D59-D9406AA01F79}" type="sibTrans" cxnId="{BCA6777E-E206-4B52-BF76-C5C19374965E}">
      <dgm:prSet/>
      <dgm:spPr/>
      <dgm:t>
        <a:bodyPr/>
        <a:lstStyle/>
        <a:p>
          <a:endParaRPr lang="ru-RU"/>
        </a:p>
      </dgm:t>
    </dgm:pt>
    <dgm:pt modelId="{645EA93F-0E07-4875-B046-13B76631CFE5}" type="pres">
      <dgm:prSet presAssocID="{3881BD46-6898-4E0A-95B5-B2EDAD58D5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ECCE5-D3F1-4515-9B80-023C18FF2F14}" type="pres">
      <dgm:prSet presAssocID="{884B9CC2-384B-4BF9-8A37-B1B33089C7FE}" presName="composite" presStyleCnt="0"/>
      <dgm:spPr/>
    </dgm:pt>
    <dgm:pt modelId="{4D7C12EA-40F8-474E-AA8D-F0DA7573788A}" type="pres">
      <dgm:prSet presAssocID="{884B9CC2-384B-4BF9-8A37-B1B33089C7FE}" presName="imagSh" presStyleLbl="bgImgPlace1" presStyleIdx="0" presStyleCnt="3" custLinFactNeighborX="10557" custLinFactNeighborY="17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D3C73E6-B80A-493B-B379-A36023A8DB29}" type="pres">
      <dgm:prSet presAssocID="{884B9CC2-384B-4BF9-8A37-B1B33089C7FE}" presName="txNode" presStyleLbl="node1" presStyleIdx="0" presStyleCnt="3" custLinFactNeighborX="-6343" custLinFactNeighborY="50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EDCEE-211B-4CBF-B7DD-13F5F46A6E23}" type="pres">
      <dgm:prSet presAssocID="{30CB974B-E042-4754-812A-EB4310B160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4E4B92-BC98-4CF1-A188-A91D6679381A}" type="pres">
      <dgm:prSet presAssocID="{30CB974B-E042-4754-812A-EB4310B16009}" presName="connTx" presStyleLbl="sibTrans2D1" presStyleIdx="0" presStyleCnt="2"/>
      <dgm:spPr/>
      <dgm:t>
        <a:bodyPr/>
        <a:lstStyle/>
        <a:p>
          <a:endParaRPr lang="ru-RU"/>
        </a:p>
      </dgm:t>
    </dgm:pt>
    <dgm:pt modelId="{812F9BD8-2C0E-48E7-ABF8-768DD8F600CB}" type="pres">
      <dgm:prSet presAssocID="{0BAF924F-F815-44A1-83E0-5C07D75F1230}" presName="composite" presStyleCnt="0"/>
      <dgm:spPr/>
    </dgm:pt>
    <dgm:pt modelId="{25E9DFB9-8B3C-4556-BDBC-CA4AB9014DAA}" type="pres">
      <dgm:prSet presAssocID="{0BAF924F-F815-44A1-83E0-5C07D75F1230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ru-RU"/>
        </a:p>
      </dgm:t>
    </dgm:pt>
    <dgm:pt modelId="{08E447C6-12B8-4FAA-B715-07E46ACD631B}" type="pres">
      <dgm:prSet presAssocID="{0BAF924F-F815-44A1-83E0-5C07D75F1230}" presName="txNode" presStyleLbl="node1" presStyleIdx="1" presStyleCnt="3" custLinFactNeighborX="-15001" custLinFactNeighborY="4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56690-8E5D-43D2-8AD8-1A4B7D5631F1}" type="pres">
      <dgm:prSet presAssocID="{7F0089A5-7FD3-484C-B7DD-BBDB673BD13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009237B-D2DC-483C-BB68-2FFFDB998331}" type="pres">
      <dgm:prSet presAssocID="{7F0089A5-7FD3-484C-B7DD-BBDB673BD131}" presName="connTx" presStyleLbl="sibTrans2D1" presStyleIdx="1" presStyleCnt="2"/>
      <dgm:spPr/>
      <dgm:t>
        <a:bodyPr/>
        <a:lstStyle/>
        <a:p>
          <a:endParaRPr lang="ru-RU"/>
        </a:p>
      </dgm:t>
    </dgm:pt>
    <dgm:pt modelId="{A8EC3F63-1BD5-45BC-93A6-3C7141ADA47A}" type="pres">
      <dgm:prSet presAssocID="{49E6D4CA-B2A3-4523-9740-657752386B73}" presName="composite" presStyleCnt="0"/>
      <dgm:spPr/>
    </dgm:pt>
    <dgm:pt modelId="{E5DCFACD-8C91-4565-9564-5C987F7867BF}" type="pres">
      <dgm:prSet presAssocID="{49E6D4CA-B2A3-4523-9740-657752386B73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8A13870D-871D-46E5-9DA8-E5AB2C270D5E}" type="pres">
      <dgm:prSet presAssocID="{49E6D4CA-B2A3-4523-9740-657752386B73}" presName="txNode" presStyleLbl="node1" presStyleIdx="2" presStyleCnt="3" custLinFactNeighborX="-3333" custLinFactNeighborY="4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CF767-CDD6-4275-8450-0600DCC87F60}" type="presOf" srcId="{30CB974B-E042-4754-812A-EB4310B16009}" destId="{05DEDCEE-211B-4CBF-B7DD-13F5F46A6E23}" srcOrd="0" destOrd="0" presId="urn:microsoft.com/office/officeart/2005/8/layout/hProcess10"/>
    <dgm:cxn modelId="{B5678696-13DF-47E6-BD6D-2631D1CF4A69}" type="presOf" srcId="{0BAF924F-F815-44A1-83E0-5C07D75F1230}" destId="{08E447C6-12B8-4FAA-B715-07E46ACD631B}" srcOrd="0" destOrd="0" presId="urn:microsoft.com/office/officeart/2005/8/layout/hProcess10"/>
    <dgm:cxn modelId="{14763E28-407A-4CDC-A8D2-BCE8198C0FEB}" type="presOf" srcId="{3881BD46-6898-4E0A-95B5-B2EDAD58D583}" destId="{645EA93F-0E07-4875-B046-13B76631CFE5}" srcOrd="0" destOrd="0" presId="urn:microsoft.com/office/officeart/2005/8/layout/hProcess10"/>
    <dgm:cxn modelId="{E8353454-E78D-404A-89E2-14EA93A6DA08}" srcId="{3881BD46-6898-4E0A-95B5-B2EDAD58D583}" destId="{0BAF924F-F815-44A1-83E0-5C07D75F1230}" srcOrd="1" destOrd="0" parTransId="{C9A0567B-8952-4788-9203-6B25377FE85C}" sibTransId="{7F0089A5-7FD3-484C-B7DD-BBDB673BD131}"/>
    <dgm:cxn modelId="{DD850BA2-8274-4D53-B862-CBC2C182A219}" type="presOf" srcId="{7F0089A5-7FD3-484C-B7DD-BBDB673BD131}" destId="{9F456690-8E5D-43D2-8AD8-1A4B7D5631F1}" srcOrd="0" destOrd="0" presId="urn:microsoft.com/office/officeart/2005/8/layout/hProcess10"/>
    <dgm:cxn modelId="{A883CFB7-AE43-4041-A22A-C4B0D9DB1695}" type="presOf" srcId="{884B9CC2-384B-4BF9-8A37-B1B33089C7FE}" destId="{5D3C73E6-B80A-493B-B379-A36023A8DB29}" srcOrd="0" destOrd="0" presId="urn:microsoft.com/office/officeart/2005/8/layout/hProcess10"/>
    <dgm:cxn modelId="{B89723F1-B570-42EB-82A2-EBBDFBED16A8}" type="presOf" srcId="{7F0089A5-7FD3-484C-B7DD-BBDB673BD131}" destId="{B009237B-D2DC-483C-BB68-2FFFDB998331}" srcOrd="1" destOrd="0" presId="urn:microsoft.com/office/officeart/2005/8/layout/hProcess10"/>
    <dgm:cxn modelId="{33E2E09F-B9CF-4347-974A-8248E60D2545}" srcId="{3881BD46-6898-4E0A-95B5-B2EDAD58D583}" destId="{884B9CC2-384B-4BF9-8A37-B1B33089C7FE}" srcOrd="0" destOrd="0" parTransId="{5CEDA83B-38E8-4B5E-9E2D-59E4E8EDA94D}" sibTransId="{30CB974B-E042-4754-812A-EB4310B16009}"/>
    <dgm:cxn modelId="{A991FA3D-E76F-4F38-AB4C-3E3790D122C9}" type="presOf" srcId="{30CB974B-E042-4754-812A-EB4310B16009}" destId="{184E4B92-BC98-4CF1-A188-A91D6679381A}" srcOrd="1" destOrd="0" presId="urn:microsoft.com/office/officeart/2005/8/layout/hProcess10"/>
    <dgm:cxn modelId="{BCA6777E-E206-4B52-BF76-C5C19374965E}" srcId="{3881BD46-6898-4E0A-95B5-B2EDAD58D583}" destId="{49E6D4CA-B2A3-4523-9740-657752386B73}" srcOrd="2" destOrd="0" parTransId="{EA004873-90D8-4829-9FBC-ADC2A0CE518C}" sibTransId="{53F76B5C-3FBB-4950-9D59-D9406AA01F79}"/>
    <dgm:cxn modelId="{BBC318C9-E79E-4B92-9DD5-BE4FC452371E}" type="presOf" srcId="{49E6D4CA-B2A3-4523-9740-657752386B73}" destId="{8A13870D-871D-46E5-9DA8-E5AB2C270D5E}" srcOrd="0" destOrd="0" presId="urn:microsoft.com/office/officeart/2005/8/layout/hProcess10"/>
    <dgm:cxn modelId="{E38798F2-A211-414A-AEC0-6CF8B57C90B6}" type="presParOf" srcId="{645EA93F-0E07-4875-B046-13B76631CFE5}" destId="{CD0ECCE5-D3F1-4515-9B80-023C18FF2F14}" srcOrd="0" destOrd="0" presId="urn:microsoft.com/office/officeart/2005/8/layout/hProcess10"/>
    <dgm:cxn modelId="{AB5352B1-1E7A-4244-B7BB-A1CCF2625514}" type="presParOf" srcId="{CD0ECCE5-D3F1-4515-9B80-023C18FF2F14}" destId="{4D7C12EA-40F8-474E-AA8D-F0DA7573788A}" srcOrd="0" destOrd="0" presId="urn:microsoft.com/office/officeart/2005/8/layout/hProcess10"/>
    <dgm:cxn modelId="{1D5F9FA0-CE7E-4A09-ADFA-FC86238A14D0}" type="presParOf" srcId="{CD0ECCE5-D3F1-4515-9B80-023C18FF2F14}" destId="{5D3C73E6-B80A-493B-B379-A36023A8DB29}" srcOrd="1" destOrd="0" presId="urn:microsoft.com/office/officeart/2005/8/layout/hProcess10"/>
    <dgm:cxn modelId="{8630C52B-8EA0-47FE-8C7C-BE32CD4F213F}" type="presParOf" srcId="{645EA93F-0E07-4875-B046-13B76631CFE5}" destId="{05DEDCEE-211B-4CBF-B7DD-13F5F46A6E23}" srcOrd="1" destOrd="0" presId="urn:microsoft.com/office/officeart/2005/8/layout/hProcess10"/>
    <dgm:cxn modelId="{C359810B-27B4-4AF7-8E1A-23F085F608EC}" type="presParOf" srcId="{05DEDCEE-211B-4CBF-B7DD-13F5F46A6E23}" destId="{184E4B92-BC98-4CF1-A188-A91D6679381A}" srcOrd="0" destOrd="0" presId="urn:microsoft.com/office/officeart/2005/8/layout/hProcess10"/>
    <dgm:cxn modelId="{F74AEF9B-AE10-45DA-8509-B724BAED0727}" type="presParOf" srcId="{645EA93F-0E07-4875-B046-13B76631CFE5}" destId="{812F9BD8-2C0E-48E7-ABF8-768DD8F600CB}" srcOrd="2" destOrd="0" presId="urn:microsoft.com/office/officeart/2005/8/layout/hProcess10"/>
    <dgm:cxn modelId="{65ED81D7-1654-4F65-9119-30A7D4FF92E1}" type="presParOf" srcId="{812F9BD8-2C0E-48E7-ABF8-768DD8F600CB}" destId="{25E9DFB9-8B3C-4556-BDBC-CA4AB9014DAA}" srcOrd="0" destOrd="0" presId="urn:microsoft.com/office/officeart/2005/8/layout/hProcess10"/>
    <dgm:cxn modelId="{7A7527B5-A33A-45CD-A0FB-FD8499C66045}" type="presParOf" srcId="{812F9BD8-2C0E-48E7-ABF8-768DD8F600CB}" destId="{08E447C6-12B8-4FAA-B715-07E46ACD631B}" srcOrd="1" destOrd="0" presId="urn:microsoft.com/office/officeart/2005/8/layout/hProcess10"/>
    <dgm:cxn modelId="{C481FAE8-7ABB-4DCA-B48A-8C945AE76220}" type="presParOf" srcId="{645EA93F-0E07-4875-B046-13B76631CFE5}" destId="{9F456690-8E5D-43D2-8AD8-1A4B7D5631F1}" srcOrd="3" destOrd="0" presId="urn:microsoft.com/office/officeart/2005/8/layout/hProcess10"/>
    <dgm:cxn modelId="{5D5C1711-7480-445A-B959-24AE11BAFB1E}" type="presParOf" srcId="{9F456690-8E5D-43D2-8AD8-1A4B7D5631F1}" destId="{B009237B-D2DC-483C-BB68-2FFFDB998331}" srcOrd="0" destOrd="0" presId="urn:microsoft.com/office/officeart/2005/8/layout/hProcess10"/>
    <dgm:cxn modelId="{8A1B0C21-599F-4EDE-B8EB-F590CB4E73F9}" type="presParOf" srcId="{645EA93F-0E07-4875-B046-13B76631CFE5}" destId="{A8EC3F63-1BD5-45BC-93A6-3C7141ADA47A}" srcOrd="4" destOrd="0" presId="urn:microsoft.com/office/officeart/2005/8/layout/hProcess10"/>
    <dgm:cxn modelId="{FEDDAE17-5A38-41F7-AE1F-D5F47AB294AE}" type="presParOf" srcId="{A8EC3F63-1BD5-45BC-93A6-3C7141ADA47A}" destId="{E5DCFACD-8C91-4565-9564-5C987F7867BF}" srcOrd="0" destOrd="0" presId="urn:microsoft.com/office/officeart/2005/8/layout/hProcess10"/>
    <dgm:cxn modelId="{1E0479DB-2F6B-4329-B68F-EA5300256DC6}" type="presParOf" srcId="{A8EC3F63-1BD5-45BC-93A6-3C7141ADA47A}" destId="{8A13870D-871D-46E5-9DA8-E5AB2C270D5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EBCC5-7FF9-44FA-B55F-40474B85B6AD}">
      <dsp:nvSpPr>
        <dsp:cNvPr id="0" name=""/>
        <dsp:cNvSpPr/>
      </dsp:nvSpPr>
      <dsp:spPr>
        <a:xfrm>
          <a:off x="0" y="330602"/>
          <a:ext cx="2515253" cy="432000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«Эксплуатация»</a:t>
          </a:r>
          <a:endParaRPr lang="ru-RU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0" y="330602"/>
        <a:ext cx="2515253" cy="432000"/>
      </dsp:txXfrm>
    </dsp:sp>
    <dsp:sp modelId="{6ADF6DDD-29D1-4F5C-9B6A-8CB615FD71F2}">
      <dsp:nvSpPr>
        <dsp:cNvPr id="0" name=""/>
        <dsp:cNvSpPr/>
      </dsp:nvSpPr>
      <dsp:spPr>
        <a:xfrm>
          <a:off x="0" y="762602"/>
          <a:ext cx="2515253" cy="3788100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Формирование перспективных, годовых и месячных графиков ТО устройств РЗА.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Подача  диспетчерских заявок на вывод устройств РЗА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Количественный учет устройств РЗА и АСУТП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Анализ функционирования устройств РЗА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Ведение заданий на настройку устройств РЗА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Ведение паспортов протоколов УРЗА</a:t>
          </a:r>
          <a:endParaRPr lang="ru-RU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762602"/>
        <a:ext cx="2515253" cy="3788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EBCC5-7FF9-44FA-B55F-40474B85B6AD}">
      <dsp:nvSpPr>
        <dsp:cNvPr id="0" name=""/>
        <dsp:cNvSpPr/>
      </dsp:nvSpPr>
      <dsp:spPr>
        <a:xfrm>
          <a:off x="0" y="795902"/>
          <a:ext cx="2515253" cy="489600"/>
        </a:xfrm>
        <a:prstGeom prst="rect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«Приемка»</a:t>
          </a:r>
          <a:endParaRPr lang="ru-RU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0" y="795902"/>
        <a:ext cx="2515253" cy="489600"/>
      </dsp:txXfrm>
    </dsp:sp>
    <dsp:sp modelId="{6ADF6DDD-29D1-4F5C-9B6A-8CB615FD71F2}">
      <dsp:nvSpPr>
        <dsp:cNvPr id="0" name=""/>
        <dsp:cNvSpPr/>
      </dsp:nvSpPr>
      <dsp:spPr>
        <a:xfrm>
          <a:off x="0" y="1285502"/>
          <a:ext cx="2515253" cy="2799900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Наладка устройств РЗА.</a:t>
          </a:r>
          <a:endParaRPr lang="ru-RU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Приемка устройств РЗА после наладки.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Выполнение необходимых проверочных мероприятий в автоматизированном режиме.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1285502"/>
        <a:ext cx="2515253" cy="279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EBCC5-7FF9-44FA-B55F-40474B85B6AD}">
      <dsp:nvSpPr>
        <dsp:cNvPr id="0" name=""/>
        <dsp:cNvSpPr/>
      </dsp:nvSpPr>
      <dsp:spPr>
        <a:xfrm>
          <a:off x="0" y="5408"/>
          <a:ext cx="2399817" cy="460800"/>
        </a:xfrm>
        <a:prstGeom prst="rect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ПТК ЭК РЗА</a:t>
          </a:r>
        </a:p>
      </dsp:txBody>
      <dsp:txXfrm>
        <a:off x="0" y="5408"/>
        <a:ext cx="2399817" cy="460800"/>
      </dsp:txXfrm>
    </dsp:sp>
    <dsp:sp modelId="{6ADF6DDD-29D1-4F5C-9B6A-8CB615FD71F2}">
      <dsp:nvSpPr>
        <dsp:cNvPr id="0" name=""/>
        <dsp:cNvSpPr/>
      </dsp:nvSpPr>
      <dsp:spPr>
        <a:xfrm>
          <a:off x="0" y="466208"/>
          <a:ext cx="2399817" cy="856439"/>
        </a:xfrm>
        <a:prstGeom prst="rect">
          <a:avLst/>
        </a:prstGeom>
        <a:solidFill>
          <a:srgbClr val="BBE0E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Создание томов РЗА, ПА, СОПТ и АСУТП.</a:t>
          </a:r>
          <a:endParaRPr lang="ru-RU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466208"/>
        <a:ext cx="2399817" cy="856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9B6C-E373-40C5-AA51-5C861FC0824D}">
      <dsp:nvSpPr>
        <dsp:cNvPr id="0" name=""/>
        <dsp:cNvSpPr/>
      </dsp:nvSpPr>
      <dsp:spPr>
        <a:xfrm>
          <a:off x="1800221" y="303808"/>
          <a:ext cx="5545003" cy="10516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Оценка состояния устройств РЗА</a:t>
          </a:r>
          <a:endParaRPr lang="ru-RU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1022" y="334609"/>
        <a:ext cx="5483401" cy="990035"/>
      </dsp:txXfrm>
    </dsp:sp>
    <dsp:sp modelId="{D4B5D14E-5FE7-4523-99F2-030DDDB0861E}">
      <dsp:nvSpPr>
        <dsp:cNvPr id="0" name=""/>
        <dsp:cNvSpPr/>
      </dsp:nvSpPr>
      <dsp:spPr>
        <a:xfrm>
          <a:off x="936112" y="1383928"/>
          <a:ext cx="2487069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работами </a:t>
          </a:r>
          <a:r>
            <a:rPr lang="ru-RU" sz="23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ТОиР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7467" y="1435283"/>
        <a:ext cx="2384359" cy="1650662"/>
      </dsp:txXfrm>
    </dsp:sp>
    <dsp:sp modelId="{19438D99-1B33-40DB-82A0-5D69B509898A}">
      <dsp:nvSpPr>
        <dsp:cNvPr id="0" name=""/>
        <dsp:cNvSpPr/>
      </dsp:nvSpPr>
      <dsp:spPr>
        <a:xfrm>
          <a:off x="216035" y="3158941"/>
          <a:ext cx="3065045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вторичного оборудования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7390" y="3210296"/>
        <a:ext cx="2962335" cy="1650662"/>
      </dsp:txXfrm>
    </dsp:sp>
    <dsp:sp modelId="{733D21D0-929E-49F4-BFB0-438F8813E2F4}">
      <dsp:nvSpPr>
        <dsp:cNvPr id="0" name=""/>
        <dsp:cNvSpPr/>
      </dsp:nvSpPr>
      <dsp:spPr>
        <a:xfrm>
          <a:off x="3422405" y="1383928"/>
          <a:ext cx="2338243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Мониторинг устройств РЗА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73760" y="1435283"/>
        <a:ext cx="2235533" cy="1650662"/>
      </dsp:txXfrm>
    </dsp:sp>
    <dsp:sp modelId="{59666BCB-DE2B-4802-B659-8D99EA5DA634}">
      <dsp:nvSpPr>
        <dsp:cNvPr id="0" name=""/>
        <dsp:cNvSpPr/>
      </dsp:nvSpPr>
      <dsp:spPr>
        <a:xfrm>
          <a:off x="3290409" y="3156135"/>
          <a:ext cx="2598597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первичного оборудования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41764" y="3207490"/>
        <a:ext cx="2495887" cy="1650662"/>
      </dsp:txXfrm>
    </dsp:sp>
    <dsp:sp modelId="{5A67F49D-1D6A-46CE-8E8B-E663E3F85479}">
      <dsp:nvSpPr>
        <dsp:cNvPr id="0" name=""/>
        <dsp:cNvSpPr/>
      </dsp:nvSpPr>
      <dsp:spPr>
        <a:xfrm>
          <a:off x="5760635" y="1383928"/>
          <a:ext cx="2233598" cy="175337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Расчетно- аналитические модули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11990" y="1435283"/>
        <a:ext cx="2130888" cy="1650662"/>
      </dsp:txXfrm>
    </dsp:sp>
    <dsp:sp modelId="{9DB1DDEC-4A3A-4819-B7D0-8239ADB9439D}">
      <dsp:nvSpPr>
        <dsp:cNvPr id="0" name=""/>
        <dsp:cNvSpPr/>
      </dsp:nvSpPr>
      <dsp:spPr>
        <a:xfrm>
          <a:off x="5910523" y="3156135"/>
          <a:ext cx="2598597" cy="1753372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БД НСИ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61878" y="3207490"/>
        <a:ext cx="2495887" cy="1650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12EA-40F8-474E-AA8D-F0DA7573788A}">
      <dsp:nvSpPr>
        <dsp:cNvPr id="0" name=""/>
        <dsp:cNvSpPr/>
      </dsp:nvSpPr>
      <dsp:spPr>
        <a:xfrm>
          <a:off x="117048" y="675738"/>
          <a:ext cx="1086875" cy="1086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C73E6-B80A-493B-B379-A36023A8DB29}">
      <dsp:nvSpPr>
        <dsp:cNvPr id="0" name=""/>
        <dsp:cNvSpPr/>
      </dsp:nvSpPr>
      <dsp:spPr>
        <a:xfrm>
          <a:off x="110299" y="1855248"/>
          <a:ext cx="1086875" cy="108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err="1" smtClean="0"/>
            <a:t>Уставки</a:t>
          </a:r>
          <a:r>
            <a:rPr lang="ru-RU" sz="900" kern="1200" dirty="0" smtClean="0"/>
            <a:t> неопределенного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/>
            <a:t>устройства</a:t>
          </a:r>
          <a:endParaRPr lang="ru-RU" sz="900" kern="1200" dirty="0"/>
        </a:p>
      </dsp:txBody>
      <dsp:txXfrm>
        <a:off x="142132" y="1887081"/>
        <a:ext cx="1023209" cy="1023209"/>
      </dsp:txXfrm>
    </dsp:sp>
    <dsp:sp modelId="{05DEDCEE-211B-4CBF-B7DD-13F5F46A6E23}">
      <dsp:nvSpPr>
        <dsp:cNvPr id="0" name=""/>
        <dsp:cNvSpPr/>
      </dsp:nvSpPr>
      <dsp:spPr>
        <a:xfrm rot="21557886">
          <a:off x="1373114" y="1078829"/>
          <a:ext cx="169209" cy="261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73116" y="1131372"/>
        <a:ext cx="118446" cy="156697"/>
      </dsp:txXfrm>
    </dsp:sp>
    <dsp:sp modelId="{25E9DFB9-8B3C-4556-BDBC-CA4AB9014DAA}">
      <dsp:nvSpPr>
        <dsp:cNvPr id="0" name=""/>
        <dsp:cNvSpPr/>
      </dsp:nvSpPr>
      <dsp:spPr>
        <a:xfrm>
          <a:off x="1687343" y="656501"/>
          <a:ext cx="1086875" cy="1086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447C6-12B8-4FAA-B715-07E46ACD631B}">
      <dsp:nvSpPr>
        <dsp:cNvPr id="0" name=""/>
        <dsp:cNvSpPr/>
      </dsp:nvSpPr>
      <dsp:spPr>
        <a:xfrm>
          <a:off x="1701234" y="1821109"/>
          <a:ext cx="1086875" cy="108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Модуль производителя оборудования РЗА</a:t>
          </a:r>
          <a:endParaRPr lang="ru-RU" sz="900" kern="1200" dirty="0"/>
        </a:p>
      </dsp:txBody>
      <dsp:txXfrm>
        <a:off x="1733067" y="1852942"/>
        <a:ext cx="1023209" cy="1023209"/>
      </dsp:txXfrm>
    </dsp:sp>
    <dsp:sp modelId="{9F456690-8E5D-43D2-8AD8-1A4B7D5631F1}">
      <dsp:nvSpPr>
        <dsp:cNvPr id="0" name=""/>
        <dsp:cNvSpPr/>
      </dsp:nvSpPr>
      <dsp:spPr>
        <a:xfrm>
          <a:off x="2983574" y="1069358"/>
          <a:ext cx="209356" cy="261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83574" y="1121590"/>
        <a:ext cx="146549" cy="156697"/>
      </dsp:txXfrm>
    </dsp:sp>
    <dsp:sp modelId="{E5DCFACD-8C91-4565-9564-5C987F7867BF}">
      <dsp:nvSpPr>
        <dsp:cNvPr id="0" name=""/>
        <dsp:cNvSpPr/>
      </dsp:nvSpPr>
      <dsp:spPr>
        <a:xfrm>
          <a:off x="3372379" y="656501"/>
          <a:ext cx="1086875" cy="1086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3870D-871D-46E5-9DA8-E5AB2C270D5E}">
      <dsp:nvSpPr>
        <dsp:cNvPr id="0" name=""/>
        <dsp:cNvSpPr/>
      </dsp:nvSpPr>
      <dsp:spPr>
        <a:xfrm>
          <a:off x="3513086" y="1821109"/>
          <a:ext cx="1086875" cy="1086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Бланк </a:t>
          </a:r>
          <a:r>
            <a:rPr lang="ru-RU" sz="900" kern="1200" dirty="0" err="1" smtClean="0"/>
            <a:t>уставок</a:t>
          </a:r>
          <a:r>
            <a:rPr lang="ru-RU" sz="900" kern="1200" dirty="0" smtClean="0"/>
            <a:t> терминала РЗА</a:t>
          </a:r>
          <a:endParaRPr lang="ru-RU" sz="900" kern="1200" dirty="0"/>
        </a:p>
      </dsp:txBody>
      <dsp:txXfrm>
        <a:off x="3544919" y="1852942"/>
        <a:ext cx="1023209" cy="102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10.02.2022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E9F1BC79-6DFA-3F42-B992-66A07451F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8905" y="999103"/>
            <a:ext cx="16804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4" name="Группа 43"/>
          <p:cNvGrpSpPr/>
          <p:nvPr userDrawn="1"/>
        </p:nvGrpSpPr>
        <p:grpSpPr>
          <a:xfrm>
            <a:off x="603076" y="427175"/>
            <a:ext cx="1712192" cy="483160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45" name="Группа 44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6" name="Группа 45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4" name="Группа 3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8" name="Группа 37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407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2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28" name="Группа 27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797" r:id="rId33"/>
    <p:sldLayoutId id="2147483803" r:id="rId3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microsoft.com/office/2007/relationships/hdphoto" Target="../media/hdphoto8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microsoft.com/office/2007/relationships/hdphoto" Target="../media/hdphoto11.wdp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9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0.pn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10"/>
          </p:nvPr>
        </p:nvSpPr>
        <p:spPr>
          <a:xfrm>
            <a:off x="4314309" y="4077072"/>
            <a:ext cx="7288729" cy="764312"/>
          </a:xfrm>
        </p:spPr>
        <p:txBody>
          <a:bodyPr/>
          <a:lstStyle/>
          <a:p>
            <a:r>
              <a:rPr lang="ru-RU" b="0" dirty="0" smtClean="0">
                <a:latin typeface="+mj-lt"/>
              </a:rPr>
              <a:t>А.В. </a:t>
            </a:r>
            <a:r>
              <a:rPr lang="ru-RU" b="0" dirty="0" err="1" smtClean="0">
                <a:latin typeface="+mj-lt"/>
              </a:rPr>
              <a:t>Саленов</a:t>
            </a:r>
            <a:endParaRPr lang="ru-RU" b="0" dirty="0">
              <a:latin typeface="+mj-lt"/>
            </a:endParaRPr>
          </a:p>
          <a:p>
            <a:r>
              <a:rPr lang="ru-RU" sz="1800" b="0" dirty="0">
                <a:latin typeface="PF Din Text Cond Pro Light" panose="02000000000000000000" pitchFamily="2" charset="0"/>
              </a:rPr>
              <a:t>Начальник Департамента релейной защиты, метрологии и автоматизированных систем управления технологическими процессами ПАО «</a:t>
            </a:r>
            <a:r>
              <a:rPr lang="ru-RU" sz="1800" b="0" dirty="0" err="1">
                <a:latin typeface="PF Din Text Cond Pro Light" panose="02000000000000000000" pitchFamily="2" charset="0"/>
              </a:rPr>
              <a:t>Россети</a:t>
            </a:r>
            <a:r>
              <a:rPr lang="ru-RU" sz="1800" b="0" dirty="0" smtClean="0">
                <a:latin typeface="PF Din Text Cond Pro Light" panose="02000000000000000000" pitchFamily="2" charset="0"/>
              </a:rPr>
              <a:t>»</a:t>
            </a:r>
          </a:p>
          <a:p>
            <a:endParaRPr lang="ru-RU" sz="1800" b="0" dirty="0">
              <a:latin typeface="PF Din Text Cond Pro Light" panose="02000000000000000000" pitchFamily="2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3" y="1293213"/>
            <a:ext cx="6545705" cy="2326791"/>
          </a:xfrm>
        </p:spPr>
        <p:txBody>
          <a:bodyPr/>
          <a:lstStyle/>
          <a:p>
            <a:r>
              <a:rPr lang="ru-RU" cap="all" dirty="0"/>
              <a:t>Опыт внедрения и поэтапной трансформации информационной модели (CIM) при решении задачи </a:t>
            </a:r>
            <a:r>
              <a:rPr lang="ru-RU" cap="all" dirty="0" err="1"/>
              <a:t>цифровизации</a:t>
            </a:r>
            <a:r>
              <a:rPr lang="ru-RU" cap="all" dirty="0"/>
              <a:t> жизненного цикла устройств РЗА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320002" y="6165303"/>
            <a:ext cx="2064030" cy="288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151784" y="6165303"/>
            <a:ext cx="1050671" cy="2698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dirty="0" smtClean="0">
                <a:latin typeface="+mj-lt"/>
              </a:rPr>
              <a:t>февраль 2022</a:t>
            </a:r>
            <a:endParaRPr lang="ru-RU" sz="1000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591944" y="6165303"/>
            <a:ext cx="648072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г. Сочи</a:t>
            </a:r>
            <a:endParaRPr lang="ru-RU" dirty="0">
              <a:latin typeface="+mj-lt"/>
            </a:endParaRPr>
          </a:p>
        </p:txBody>
      </p:sp>
      <p:sp>
        <p:nvSpPr>
          <p:cNvPr id="7" name="Текст 27"/>
          <p:cNvSpPr txBox="1">
            <a:spLocks/>
          </p:cNvSpPr>
          <p:nvPr/>
        </p:nvSpPr>
        <p:spPr>
          <a:xfrm>
            <a:off x="4295800" y="5328984"/>
            <a:ext cx="7288729" cy="7643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 baseline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latin typeface="+mj-lt"/>
              </a:rPr>
              <a:t>О.В. Кириенко</a:t>
            </a:r>
          </a:p>
          <a:p>
            <a:r>
              <a:rPr lang="ru-RU" sz="1800" b="0" dirty="0">
                <a:latin typeface="PF Din Text Cond Pro Light" panose="02000000000000000000" pitchFamily="2" charset="0"/>
              </a:rPr>
              <a:t>Технический директор ООО «НТЦ «</a:t>
            </a:r>
            <a:r>
              <a:rPr lang="ru-RU" sz="1800" b="0" dirty="0" err="1">
                <a:latin typeface="PF Din Text Cond Pro Light" panose="02000000000000000000" pitchFamily="2" charset="0"/>
              </a:rPr>
              <a:t>ЭнергопромАвтоматизация</a:t>
            </a:r>
            <a:r>
              <a:rPr lang="ru-RU" sz="1800" b="0" dirty="0">
                <a:latin typeface="PF Din Text Cond Pro Light" panose="02000000000000000000" pitchFamily="2" charset="0"/>
              </a:rPr>
              <a:t>»</a:t>
            </a:r>
          </a:p>
        </p:txBody>
      </p:sp>
      <p:pic>
        <p:nvPicPr>
          <p:cNvPr id="2050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53" y="1628800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ЖИЗНЕННЫЙ ЦИКЛ</a:t>
            </a:r>
            <a:endParaRPr lang="ru-RU" sz="2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51384" y="2132856"/>
            <a:ext cx="5976664" cy="381642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2000" dirty="0"/>
          </a:p>
          <a:p>
            <a:pPr algn="just">
              <a:spcBef>
                <a:spcPts val="0"/>
              </a:spcBef>
            </a:pPr>
            <a:r>
              <a:rPr lang="ru-RU" sz="2000" b="1" dirty="0"/>
              <a:t>Жизненный цикл устройств/комплексов РЗА: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Проектирование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Монтаж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Пуско-наладка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Приемка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Эксплуатация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Демонтаж/реконструкция</a:t>
            </a:r>
            <a:endParaRPr lang="ru-RU" sz="2000" dirty="0"/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368" y="860519"/>
            <a:ext cx="11307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Жизненный цикл изделия (ГОСТ Р 56136-2014) </a:t>
            </a:r>
            <a:r>
              <a:rPr lang="ru-RU" dirty="0"/>
              <a:t>- совокупность явлений и процессов, повторяющаяся с периодичностью, определяемой временем существования типовой конструкции изделия от ее замысла до утилизации или конкретного экземпляра изделия от момента завершения его производства до утилизации.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924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СТРУКТУРА ИНФОРМАЦИОННОЙ МОДЕЛИ </a:t>
            </a:r>
            <a:br>
              <a:rPr lang="ru-RU" sz="2000" dirty="0" smtClean="0"/>
            </a:br>
            <a:r>
              <a:rPr lang="ru-RU" sz="2000" dirty="0" smtClean="0"/>
              <a:t>В ПТК ЭКСПЛУАТАЦИЯ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6043" y="2484432"/>
            <a:ext cx="1629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600" i="1" dirty="0"/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3674827256"/>
              </p:ext>
            </p:extLst>
          </p:nvPr>
        </p:nvGraphicFramePr>
        <p:xfrm>
          <a:off x="1703512" y="1052736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/>
              <a:t>трансформация информационных моделей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96043" y="2484432"/>
            <a:ext cx="1629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600" i="1" dirty="0"/>
          </a:p>
        </p:txBody>
      </p:sp>
      <p:pic>
        <p:nvPicPr>
          <p:cNvPr id="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" y="1089389"/>
            <a:ext cx="11976298" cy="455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БД ВТОРИЧНОГО ОБОРУДОВАНИЯ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6043" y="2484432"/>
            <a:ext cx="1629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6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3" y="5007862"/>
            <a:ext cx="2102813" cy="15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3"/>
          <a:stretch/>
        </p:blipFill>
        <p:spPr bwMode="auto">
          <a:xfrm>
            <a:off x="1574409" y="5759642"/>
            <a:ext cx="2581479" cy="4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/>
          <a:stretch/>
        </p:blipFill>
        <p:spPr bwMode="auto">
          <a:xfrm>
            <a:off x="4277310" y="3249841"/>
            <a:ext cx="3467556" cy="164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/>
          <a:stretch/>
        </p:blipFill>
        <p:spPr bwMode="auto">
          <a:xfrm>
            <a:off x="4273751" y="2117546"/>
            <a:ext cx="3467556" cy="936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55888" y="1019798"/>
            <a:ext cx="3753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/>
              <a:t>Карточка оборудования (шкафа/терминала)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59" y="5221308"/>
            <a:ext cx="2797779" cy="1076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 flipV="1">
            <a:off x="6771576" y="5759642"/>
            <a:ext cx="577183" cy="39035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16157" y="6005978"/>
            <a:ext cx="912646" cy="14401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15" y="980607"/>
            <a:ext cx="2651373" cy="5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91" y="1019798"/>
            <a:ext cx="2651373" cy="5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574408" y="1578018"/>
            <a:ext cx="2304274" cy="3920573"/>
            <a:chOff x="109493" y="1737344"/>
            <a:chExt cx="2304274" cy="392057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27"/>
            <a:stretch/>
          </p:blipFill>
          <p:spPr bwMode="auto">
            <a:xfrm>
              <a:off x="109494" y="1737344"/>
              <a:ext cx="2304273" cy="375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75" b="6870"/>
            <a:stretch/>
          </p:blipFill>
          <p:spPr bwMode="auto">
            <a:xfrm>
              <a:off x="109493" y="2744916"/>
              <a:ext cx="2304273" cy="291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7912271" y="1777673"/>
            <a:ext cx="2236351" cy="3149745"/>
            <a:chOff x="6447356" y="1936999"/>
            <a:chExt cx="2236351" cy="3149745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28"/>
            <a:stretch/>
          </p:blipFill>
          <p:spPr bwMode="auto">
            <a:xfrm>
              <a:off x="6447356" y="1936999"/>
              <a:ext cx="2236351" cy="279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53" b="27326"/>
            <a:stretch/>
          </p:blipFill>
          <p:spPr bwMode="auto">
            <a:xfrm>
              <a:off x="6447356" y="2348880"/>
              <a:ext cx="2236351" cy="273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Прямая со стрелкой 11"/>
          <p:cNvCxnSpPr/>
          <p:nvPr/>
        </p:nvCxnSpPr>
        <p:spPr>
          <a:xfrm>
            <a:off x="7471636" y="2611166"/>
            <a:ext cx="856612" cy="18726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65107" y="4072479"/>
            <a:ext cx="635149" cy="82263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БД ВТОРИЧНОГО ОБОРУДОВАНИЯ</a:t>
            </a:r>
            <a:endParaRPr lang="ru-RU" sz="2000" dirty="0"/>
          </a:p>
        </p:txBody>
      </p:sp>
      <p:pic>
        <p:nvPicPr>
          <p:cNvPr id="2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6" y="692696"/>
            <a:ext cx="110892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Использованные базовые </a:t>
            </a:r>
            <a:r>
              <a:rPr lang="ru-RU" sz="1600" dirty="0"/>
              <a:t>классы для описания </a:t>
            </a:r>
            <a:r>
              <a:rPr lang="ru-RU" sz="1600" dirty="0" smtClean="0"/>
              <a:t>материальных объектов вторичного </a:t>
            </a:r>
            <a:r>
              <a:rPr lang="ru-RU" sz="1600" dirty="0"/>
              <a:t>оборудования</a:t>
            </a:r>
            <a:r>
              <a:rPr lang="ru-RU" sz="1600" dirty="0" smtClean="0"/>
              <a:t>: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ru-RU" sz="1600" b="1" dirty="0" err="1"/>
              <a:t>cim:Asset</a:t>
            </a:r>
            <a:r>
              <a:rPr lang="ru-RU" sz="1600" dirty="0"/>
              <a:t> – базовый класс для описания </a:t>
            </a:r>
            <a:r>
              <a:rPr lang="ru-RU" sz="1600" dirty="0" smtClean="0"/>
              <a:t>материального объекта.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en-US" sz="1600" b="1" dirty="0" err="1" smtClean="0"/>
              <a:t>rf</a:t>
            </a:r>
            <a:r>
              <a:rPr lang="ru-RU" sz="1600" b="1" dirty="0" smtClean="0"/>
              <a:t>:</a:t>
            </a:r>
            <a:r>
              <a:rPr lang="ru-RU" sz="1600" b="1" dirty="0" err="1" smtClean="0"/>
              <a:t>Device</a:t>
            </a:r>
            <a:r>
              <a:rPr lang="ru-RU" sz="1600" b="1" dirty="0" smtClean="0"/>
              <a:t> </a:t>
            </a:r>
            <a:r>
              <a:rPr lang="ru-RU" sz="1600" dirty="0"/>
              <a:t>– класс для описания </a:t>
            </a:r>
            <a:r>
              <a:rPr lang="ru-RU" sz="1600" dirty="0" smtClean="0"/>
              <a:t>контейнера </a:t>
            </a:r>
            <a:r>
              <a:rPr lang="ru-RU" sz="1600" dirty="0"/>
              <a:t>материальных объектов, </a:t>
            </a:r>
            <a:r>
              <a:rPr lang="ru-RU" sz="1600" dirty="0" smtClean="0"/>
              <a:t>содержащего </a:t>
            </a:r>
            <a:r>
              <a:rPr lang="ru-RU" sz="1600" dirty="0"/>
              <a:t>одну или несколько функций вторичного устройства, в том числе способный выполнять функции РЗА</a:t>
            </a:r>
            <a:r>
              <a:rPr lang="ru-RU" sz="16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b="1" dirty="0" err="1" smtClean="0"/>
              <a:t>cim:AssetContainer</a:t>
            </a:r>
            <a:r>
              <a:rPr lang="ru-RU" sz="1600" dirty="0" smtClean="0"/>
              <a:t> </a:t>
            </a:r>
            <a:r>
              <a:rPr lang="ru-RU" sz="1600" dirty="0"/>
              <a:t>– базовый класс для описания контейнера </a:t>
            </a:r>
            <a:r>
              <a:rPr lang="ru-RU" sz="1600" dirty="0" smtClean="0"/>
              <a:t>материальных объектов;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/>
              <a:t>rf</a:t>
            </a:r>
            <a:r>
              <a:rPr lang="ru-RU" sz="1600" b="1" dirty="0" smtClean="0"/>
              <a:t>:</a:t>
            </a:r>
            <a:r>
              <a:rPr lang="ru-RU" sz="1600" b="1" dirty="0" err="1" smtClean="0"/>
              <a:t>Device</a:t>
            </a:r>
            <a:r>
              <a:rPr lang="en-US" sz="1600" b="1" dirty="0" smtClean="0"/>
              <a:t>Kind </a:t>
            </a:r>
            <a:r>
              <a:rPr lang="en-US" sz="1600" dirty="0" smtClean="0"/>
              <a:t>– </a:t>
            </a:r>
            <a:r>
              <a:rPr lang="ru-RU" sz="1600" dirty="0" smtClean="0"/>
              <a:t>класс для описания вида материального объекта вторичного оборудования. Принимает значения:</a:t>
            </a:r>
          </a:p>
          <a:p>
            <a:pPr marL="285750" indent="-285750" algn="just" font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устройство РЗА;</a:t>
            </a:r>
            <a:endParaRPr lang="ru-RU" sz="1600" dirty="0"/>
          </a:p>
          <a:p>
            <a:pPr marL="285750" indent="-285750" algn="just" font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шкаф;</a:t>
            </a:r>
            <a:endParaRPr lang="ru-RU" sz="1600" dirty="0"/>
          </a:p>
          <a:p>
            <a:pPr marL="285750" indent="-285750" algn="just" font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панель;</a:t>
            </a:r>
            <a:endParaRPr lang="ru-RU" sz="1600" dirty="0"/>
          </a:p>
          <a:p>
            <a:pPr marL="285750" indent="-285750" algn="just" font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терминал;</a:t>
            </a:r>
            <a:endParaRPr lang="ru-RU" sz="1600" dirty="0"/>
          </a:p>
          <a:p>
            <a:pPr marL="285750" indent="-285750" algn="just" font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реле;</a:t>
            </a:r>
            <a:endParaRPr lang="ru-RU" sz="1600" dirty="0"/>
          </a:p>
          <a:p>
            <a:pPr marL="285750" indent="-285750" algn="just" font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модуль. 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ProtectionEquipment</a:t>
            </a:r>
            <a:r>
              <a:rPr lang="en-US" sz="1600" b="1" dirty="0" smtClean="0"/>
              <a:t> – </a:t>
            </a:r>
            <a:r>
              <a:rPr lang="ru-RU" sz="1600" dirty="0" smtClean="0"/>
              <a:t>базовый класс для описания функций РЗА.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Моделирование функций РЗА выполняется с помощью классов наследников класса </a:t>
            </a:r>
            <a:r>
              <a:rPr lang="en-US" sz="1600" b="1" dirty="0" err="1" smtClean="0"/>
              <a:t>cim</a:t>
            </a:r>
            <a:r>
              <a:rPr lang="en-US" sz="1600" b="1" dirty="0" smtClean="0"/>
              <a:t>:</a:t>
            </a:r>
            <a:r>
              <a:rPr lang="en-GB" sz="1600" b="1" dirty="0" err="1" smtClean="0"/>
              <a:t>ProtectionEquipment</a:t>
            </a:r>
            <a:r>
              <a:rPr lang="en-GB" sz="1600" dirty="0"/>
              <a:t>:</a:t>
            </a:r>
            <a:r>
              <a:rPr lang="en-GB" sz="1600" dirty="0" smtClean="0"/>
              <a:t> </a:t>
            </a:r>
            <a:endParaRPr lang="ru-RU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rf:RelayProtection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релейной защиты;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rf:ControlAutomation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сетевой автоматики;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rf:DisturbanceRecorder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регистрации аварийных событий и процессов;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rf:EmergencyControlAutomation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противоаварийной автоматики;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rf:OperationControlAutomation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технологической автоматики;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err="1" smtClean="0"/>
              <a:t>rf:RegulatingAutomation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ru-RU" sz="1600" dirty="0"/>
              <a:t>функция режимной автоматики.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21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БД ПЕРВИЧНОГО ОБОРУДОВАНИЯ</a:t>
            </a:r>
            <a:endParaRPr lang="ru-RU" sz="2000" dirty="0"/>
          </a:p>
        </p:txBody>
      </p:sp>
      <p:pic>
        <p:nvPicPr>
          <p:cNvPr id="26" name="Picture 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445224"/>
            <a:ext cx="3456384" cy="11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3392" y="5075892"/>
            <a:ext cx="279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Трассировка ЛЭП на карте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616703" y="3284984"/>
            <a:ext cx="2481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Ведение паспортных данных ЛЭП и другого первичного оборудования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60096" y="1047857"/>
            <a:ext cx="190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Расчет параметров для схемы замещения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0" y="2499571"/>
            <a:ext cx="7945489" cy="258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653003"/>
            <a:ext cx="3162400" cy="2384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68" y="4578226"/>
            <a:ext cx="3315169" cy="173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0" y="707850"/>
            <a:ext cx="6487678" cy="1713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520" y="342507"/>
            <a:ext cx="9486901" cy="431355"/>
          </a:xfrm>
        </p:spPr>
        <p:txBody>
          <a:bodyPr/>
          <a:lstStyle/>
          <a:p>
            <a:r>
              <a:rPr lang="ru-RU" sz="2000" dirty="0" smtClean="0"/>
              <a:t>БД ПЕРВИЧНОГО ОБОРУДОВАНИЯ</a:t>
            </a:r>
            <a:endParaRPr lang="ru-RU" sz="2000" dirty="0"/>
          </a:p>
        </p:txBody>
      </p:sp>
      <p:pic>
        <p:nvPicPr>
          <p:cNvPr id="2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6" y="776893"/>
            <a:ext cx="110892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Использованные базовые классы для моделирования трансформатора: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cim:PowerTransformer</a:t>
            </a:r>
            <a:r>
              <a:rPr lang="en-US" sz="1600" b="1" dirty="0" smtClean="0"/>
              <a:t> – </a:t>
            </a:r>
            <a:r>
              <a:rPr lang="ru-RU" sz="1600" dirty="0" smtClean="0"/>
              <a:t>класс для описания силового трансформатора;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cim:PowerTransformerEnd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обмотки трансформатора;</a:t>
            </a:r>
            <a:endParaRPr lang="ru-RU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err="1"/>
              <a:t>cim</a:t>
            </a:r>
            <a:r>
              <a:rPr lang="ru-RU" sz="1600" b="1" dirty="0"/>
              <a:t>:</a:t>
            </a:r>
            <a:r>
              <a:rPr lang="en-US" sz="1600" b="1" dirty="0" err="1" smtClean="0"/>
              <a:t>RatioTapChanger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РПН трансформатора;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cim:RatioTapChangerTable</a:t>
            </a:r>
            <a:r>
              <a:rPr lang="ru-RU" sz="1600" dirty="0" smtClean="0"/>
              <a:t> – класс для </a:t>
            </a:r>
            <a:r>
              <a:rPr lang="ru-RU" sz="1600" dirty="0"/>
              <a:t>моделирования </a:t>
            </a:r>
            <a:r>
              <a:rPr lang="ru-RU" sz="1600" dirty="0" smtClean="0"/>
              <a:t>таблично заданной зависимости </a:t>
            </a:r>
            <a:r>
              <a:rPr lang="ru-RU" sz="1600" dirty="0"/>
              <a:t>коэффициента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трансформации и изменений </a:t>
            </a:r>
            <a:r>
              <a:rPr lang="ru-RU" sz="1600" dirty="0" smtClean="0"/>
              <a:t>проводимостей и </a:t>
            </a:r>
            <a:r>
              <a:rPr lang="ru-RU" sz="1600" dirty="0"/>
              <a:t>сопротивлений в зависимости </a:t>
            </a:r>
            <a:r>
              <a:rPr lang="ru-RU" sz="1600" dirty="0" smtClean="0"/>
              <a:t>от номера </a:t>
            </a:r>
            <a:r>
              <a:rPr lang="ru-RU" sz="1600" dirty="0"/>
              <a:t>регулировочного ответвления;</a:t>
            </a: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cim:RatioTapChangerTablePoint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</a:t>
            </a:r>
            <a:r>
              <a:rPr lang="ru-RU" sz="1600" dirty="0"/>
              <a:t>моделирования </a:t>
            </a:r>
            <a:r>
              <a:rPr lang="ru-RU" sz="1600" dirty="0" smtClean="0"/>
              <a:t>строки </a:t>
            </a:r>
            <a:r>
              <a:rPr lang="ru-RU" sz="1600" dirty="0"/>
              <a:t>таблицы зависимости коэффициента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трансформации и изменений </a:t>
            </a:r>
            <a:r>
              <a:rPr lang="ru-RU" sz="1600" dirty="0" smtClean="0"/>
              <a:t>проводимостей и </a:t>
            </a:r>
            <a:r>
              <a:rPr lang="ru-RU" sz="1600" dirty="0"/>
              <a:t>сопротивлений в зависимости от </a:t>
            </a:r>
            <a:r>
              <a:rPr lang="ru-RU" sz="1600" dirty="0" smtClean="0"/>
              <a:t>номера регулировочного ответвления.</a:t>
            </a:r>
            <a:endParaRPr lang="en-US" sz="1600" dirty="0" smtClean="0"/>
          </a:p>
          <a:p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Использованные </a:t>
            </a:r>
            <a:r>
              <a:rPr lang="ru-RU" sz="1600" dirty="0"/>
              <a:t>базовые классы для моделирования </a:t>
            </a:r>
            <a:r>
              <a:rPr lang="ru-RU" sz="1600" dirty="0" smtClean="0"/>
              <a:t>реакторов: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cim:SeriesCompensator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устройства продольной компенсации (токоограничивающий реактор);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en-US" sz="1600" b="1" dirty="0" smtClean="0"/>
              <a:t>:</a:t>
            </a:r>
            <a:r>
              <a:rPr lang="en-GB" sz="1600" b="1" dirty="0" err="1" smtClean="0"/>
              <a:t>EarthFauitCompensator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</a:t>
            </a:r>
            <a:r>
              <a:rPr lang="ru-RU" sz="1600" dirty="0"/>
              <a:t>для моделирования </a:t>
            </a:r>
            <a:r>
              <a:rPr lang="ru-RU" sz="1600" dirty="0" smtClean="0"/>
              <a:t>устройство </a:t>
            </a:r>
            <a:r>
              <a:rPr lang="ru-RU" sz="1600" dirty="0"/>
              <a:t>заземления </a:t>
            </a:r>
            <a:r>
              <a:rPr lang="ru-RU" sz="1600" dirty="0" err="1"/>
              <a:t>нейтрали</a:t>
            </a:r>
            <a:r>
              <a:rPr lang="ru-RU" sz="1600" dirty="0"/>
              <a:t> для компенсации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токов однофазных коротких </a:t>
            </a:r>
            <a:r>
              <a:rPr lang="ru-RU" sz="1600" dirty="0" smtClean="0"/>
              <a:t>замыканий (компенсационный реактор)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en-US" sz="1600" b="1" dirty="0" err="1"/>
              <a:t>cim</a:t>
            </a:r>
            <a:r>
              <a:rPr lang="en-US" sz="1600" b="1" dirty="0"/>
              <a:t>:</a:t>
            </a:r>
            <a:r>
              <a:rPr lang="ru-RU" sz="1600" b="1" dirty="0" err="1" smtClean="0"/>
              <a:t>ShuntCompensator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шунтирующего компенсирующего устройства (БСК, шунтирующий реактор)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cim:PetersenCoil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дугогасящей катушки (дугогасящий реактор).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34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520" y="342507"/>
            <a:ext cx="9486901" cy="431355"/>
          </a:xfrm>
        </p:spPr>
        <p:txBody>
          <a:bodyPr/>
          <a:lstStyle/>
          <a:p>
            <a:r>
              <a:rPr lang="ru-RU" sz="2000" dirty="0" smtClean="0"/>
              <a:t>БД ПЕРВИЧНОГО ОБОРУДОВАНИЯ</a:t>
            </a:r>
            <a:endParaRPr lang="ru-RU" sz="2000" dirty="0"/>
          </a:p>
        </p:txBody>
      </p:sp>
      <p:pic>
        <p:nvPicPr>
          <p:cNvPr id="2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6" y="776893"/>
            <a:ext cx="110892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Использованные </a:t>
            </a:r>
            <a:r>
              <a:rPr lang="ru-RU" sz="1600" dirty="0"/>
              <a:t>базовые классы для моделирования </a:t>
            </a:r>
            <a:r>
              <a:rPr lang="ru-RU" sz="1600" dirty="0" smtClean="0"/>
              <a:t>шин: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cim:BusbarSection</a:t>
            </a:r>
            <a:r>
              <a:rPr lang="en-US" sz="1600" b="1" dirty="0" smtClean="0"/>
              <a:t> –</a:t>
            </a:r>
            <a:r>
              <a:rPr lang="ru-RU" sz="1600" b="1" dirty="0" smtClean="0"/>
              <a:t> </a:t>
            </a:r>
            <a:r>
              <a:rPr lang="ru-RU" sz="1600" dirty="0" smtClean="0"/>
              <a:t>класс для моделирования секции шин.</a:t>
            </a:r>
          </a:p>
          <a:p>
            <a:pPr>
              <a:spcAft>
                <a:spcPts val="600"/>
              </a:spcAft>
            </a:pP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/>
              <a:t>Использованные базовые классы для моделирования </a:t>
            </a:r>
            <a:r>
              <a:rPr lang="ru-RU" sz="1600" dirty="0" smtClean="0"/>
              <a:t>измерительных трансформаторов: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ru-RU" sz="1600" b="1" dirty="0" smtClean="0"/>
              <a:t>:</a:t>
            </a:r>
            <a:r>
              <a:rPr lang="ru-RU" sz="1600" b="1" dirty="0" err="1" smtClean="0"/>
              <a:t>CurrentTransformer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трансформатора тока; </a:t>
            </a:r>
          </a:p>
          <a:p>
            <a:pPr>
              <a:spcAft>
                <a:spcPts val="600"/>
              </a:spcAft>
            </a:pPr>
            <a:r>
              <a:rPr lang="en-US" sz="1600" b="1" dirty="0" err="1"/>
              <a:t>rf</a:t>
            </a:r>
            <a:r>
              <a:rPr lang="ru-RU" sz="1600" b="1" dirty="0"/>
              <a:t>:</a:t>
            </a:r>
            <a:r>
              <a:rPr lang="ru-RU" sz="1600" b="1" dirty="0" err="1"/>
              <a:t>CurrentTransformer</a:t>
            </a:r>
            <a:r>
              <a:rPr lang="en-US" sz="1600" b="1" dirty="0" smtClean="0"/>
              <a:t>Winding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вторичной обмотки трансформатора тока;</a:t>
            </a:r>
          </a:p>
          <a:p>
            <a:pPr>
              <a:spcAft>
                <a:spcPts val="600"/>
              </a:spcAft>
            </a:pPr>
            <a:r>
              <a:rPr lang="ru-RU" sz="1600" b="1" dirty="0" err="1" smtClean="0"/>
              <a:t>cim</a:t>
            </a:r>
            <a:r>
              <a:rPr lang="ru-RU" sz="1600" b="1" dirty="0" smtClean="0"/>
              <a:t>:</a:t>
            </a:r>
            <a:r>
              <a:rPr lang="en-US" sz="1600" b="1" dirty="0"/>
              <a:t>Potential</a:t>
            </a:r>
            <a:r>
              <a:rPr lang="ru-RU" sz="1600" b="1" dirty="0" err="1" smtClean="0"/>
              <a:t>Transformer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трансформатора напряжения;</a:t>
            </a:r>
          </a:p>
          <a:p>
            <a:pPr>
              <a:spcAft>
                <a:spcPts val="600"/>
              </a:spcAft>
            </a:pPr>
            <a:r>
              <a:rPr lang="en-US" sz="1600" b="1" dirty="0" err="1"/>
              <a:t>rf</a:t>
            </a:r>
            <a:r>
              <a:rPr lang="ru-RU" sz="1600" b="1" dirty="0"/>
              <a:t>:</a:t>
            </a:r>
            <a:r>
              <a:rPr lang="en-US" sz="1600" b="1" dirty="0"/>
              <a:t>Potential</a:t>
            </a:r>
            <a:r>
              <a:rPr lang="ru-RU" sz="1600" b="1" dirty="0" err="1"/>
              <a:t>Transformer</a:t>
            </a:r>
            <a:r>
              <a:rPr lang="en-US" sz="1600" b="1" dirty="0" smtClean="0"/>
              <a:t>Winding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вторичной обмотки трансформатора напряжения.</a:t>
            </a: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ru-RU" sz="1600" dirty="0"/>
              <a:t>Использованные базовые классы для </a:t>
            </a:r>
            <a:r>
              <a:rPr lang="ru-RU" sz="1600" dirty="0" smtClean="0"/>
              <a:t>моделирования</a:t>
            </a:r>
            <a:r>
              <a:rPr lang="en-US" sz="1600" dirty="0" smtClean="0"/>
              <a:t> </a:t>
            </a:r>
            <a:r>
              <a:rPr lang="ru-RU" sz="1600" dirty="0" smtClean="0"/>
              <a:t>коммутационных аппаратов: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cim:Breaker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выключателя</a:t>
            </a:r>
            <a:r>
              <a:rPr lang="ru-RU" sz="1600" b="1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cim:Disconnector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разъединителя</a:t>
            </a:r>
            <a:r>
              <a:rPr lang="ru-RU" sz="1600" b="1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en-US" sz="1600" b="1" dirty="0" smtClean="0"/>
              <a:t>:</a:t>
            </a:r>
            <a:r>
              <a:rPr lang="en-GB" sz="1600" b="1" dirty="0" err="1" smtClean="0"/>
              <a:t>GroundDisconnector</a:t>
            </a:r>
            <a:r>
              <a:rPr lang="ru-RU" sz="1600" b="1" dirty="0" smtClean="0"/>
              <a:t> – </a:t>
            </a:r>
            <a:r>
              <a:rPr lang="ru-RU" sz="1600" dirty="0" smtClean="0"/>
              <a:t>класс для моделирования заземляющего разъединителя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51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415168"/>
            <a:ext cx="9486901" cy="431355"/>
          </a:xfrm>
        </p:spPr>
        <p:txBody>
          <a:bodyPr/>
          <a:lstStyle/>
          <a:p>
            <a:r>
              <a:rPr lang="ru-RU" sz="2000" dirty="0" smtClean="0"/>
              <a:t>МОДЕЛИРОВАНИЕ ЛЭП</a:t>
            </a:r>
            <a:endParaRPr lang="ru-RU" sz="2000" dirty="0"/>
          </a:p>
        </p:txBody>
      </p:sp>
      <p:pic>
        <p:nvPicPr>
          <p:cNvPr id="11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793532"/>
            <a:ext cx="5544616" cy="2131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747507"/>
            <a:ext cx="3816424" cy="217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119336" y="3052149"/>
            <a:ext cx="8147524" cy="37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114266"/>
            <a:ext cx="5097504" cy="2825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415168"/>
            <a:ext cx="9486901" cy="431355"/>
          </a:xfrm>
        </p:spPr>
        <p:txBody>
          <a:bodyPr/>
          <a:lstStyle/>
          <a:p>
            <a:r>
              <a:rPr lang="ru-RU" sz="2000" dirty="0" smtClean="0"/>
              <a:t>МОДЕЛИРОВАНИЕ ЛЭП</a:t>
            </a:r>
            <a:endParaRPr lang="ru-RU" sz="2000" dirty="0"/>
          </a:p>
        </p:txBody>
      </p:sp>
      <p:pic>
        <p:nvPicPr>
          <p:cNvPr id="11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376" y="692696"/>
            <a:ext cx="5904656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Использованные базовые </a:t>
            </a:r>
            <a:r>
              <a:rPr lang="ru-RU" sz="1600" dirty="0"/>
              <a:t>классы для описания </a:t>
            </a:r>
            <a:r>
              <a:rPr lang="ru-RU" sz="1600" dirty="0" smtClean="0"/>
              <a:t>линии электропередач: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ru-RU" sz="1600" b="1" dirty="0" err="1" smtClean="0"/>
              <a:t>cim</a:t>
            </a:r>
            <a:r>
              <a:rPr lang="ru-RU" sz="1600" b="1" dirty="0" smtClean="0"/>
              <a:t>:</a:t>
            </a:r>
            <a:r>
              <a:rPr lang="en-US" sz="1600" b="1" dirty="0" smtClean="0"/>
              <a:t>Line</a:t>
            </a:r>
            <a:r>
              <a:rPr lang="ru-RU" sz="1600" dirty="0" smtClean="0"/>
              <a:t> </a:t>
            </a:r>
            <a:r>
              <a:rPr lang="ru-RU" sz="1600" dirty="0"/>
              <a:t>– базовый </a:t>
            </a:r>
            <a:r>
              <a:rPr lang="ru-RU" sz="1600" dirty="0" smtClean="0"/>
              <a:t>класс </a:t>
            </a:r>
            <a:r>
              <a:rPr lang="ru-RU" sz="1600" dirty="0"/>
              <a:t>для описания </a:t>
            </a:r>
            <a:r>
              <a:rPr lang="ru-RU" sz="1600" dirty="0" smtClean="0"/>
              <a:t>линии электропередач (ЛЭП);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ru-RU" sz="1600" b="1" dirty="0" smtClean="0"/>
              <a:t>:</a:t>
            </a:r>
            <a:r>
              <a:rPr lang="en-GB" sz="1600" b="1" dirty="0" err="1"/>
              <a:t>ACLineSegment</a:t>
            </a:r>
            <a:r>
              <a:rPr lang="ru-RU" sz="1600" b="1" dirty="0" smtClean="0"/>
              <a:t> </a:t>
            </a:r>
            <a:r>
              <a:rPr lang="ru-RU" sz="1600" dirty="0"/>
              <a:t>– класс для описания </a:t>
            </a:r>
            <a:r>
              <a:rPr lang="ru-RU" sz="1600" dirty="0" smtClean="0"/>
              <a:t>участка ЛЭП;</a:t>
            </a:r>
          </a:p>
          <a:p>
            <a:pPr algn="just">
              <a:spcAft>
                <a:spcPts val="600"/>
              </a:spcAft>
            </a:pPr>
            <a:r>
              <a:rPr lang="en-GB" sz="1600" b="1" dirty="0" err="1" smtClean="0"/>
              <a:t>rf:ACLineSeriesSection</a:t>
            </a:r>
            <a:r>
              <a:rPr lang="ru-RU" sz="1600" b="1" dirty="0" smtClean="0"/>
              <a:t>  – </a:t>
            </a:r>
            <a:r>
              <a:rPr lang="ru-RU" sz="1600" dirty="0" smtClean="0"/>
              <a:t>класс для описания сегмента участка </a:t>
            </a:r>
            <a:r>
              <a:rPr lang="ru-RU" sz="1600" dirty="0"/>
              <a:t>ЛЭП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/>
              <a:t>cim:MutualCoupling</a:t>
            </a:r>
            <a:r>
              <a:rPr lang="en-US" sz="1600" b="1" dirty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класс для описания взаимоиндукции ЛЭП;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/>
              <a:t>c</a:t>
            </a:r>
            <a:r>
              <a:rPr lang="en-US" sz="1600" b="1" dirty="0" err="1" smtClean="0"/>
              <a:t>im</a:t>
            </a:r>
            <a:r>
              <a:rPr lang="en-US" sz="1600" b="1" dirty="0" smtClean="0"/>
              <a:t>:</a:t>
            </a:r>
            <a:r>
              <a:rPr lang="en-GB" sz="1600" b="1" dirty="0" smtClean="0"/>
              <a:t>Tower – </a:t>
            </a:r>
            <a:r>
              <a:rPr lang="ru-RU" sz="1600" dirty="0" smtClean="0"/>
              <a:t>класс для описания опоры ЛЭП;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 smtClean="0"/>
              <a:t>cim</a:t>
            </a:r>
            <a:r>
              <a:rPr lang="en-US" sz="1600" b="1" dirty="0" smtClean="0"/>
              <a:t>:</a:t>
            </a:r>
            <a:r>
              <a:rPr lang="en-GB" sz="1600" b="1" dirty="0" err="1" smtClean="0"/>
              <a:t>WirePosition</a:t>
            </a:r>
            <a:r>
              <a:rPr lang="en-GB" sz="1600" dirty="0" smtClean="0"/>
              <a:t> – </a:t>
            </a:r>
            <a:r>
              <a:rPr lang="ru-RU" sz="1600" dirty="0" smtClean="0"/>
              <a:t>класс для описания пространственного </a:t>
            </a:r>
            <a:r>
              <a:rPr lang="ru-RU" sz="1600" dirty="0"/>
              <a:t>расположение </a:t>
            </a:r>
            <a:r>
              <a:rPr lang="ru-RU" sz="1600" dirty="0" smtClean="0"/>
              <a:t>фазного проводника;</a:t>
            </a:r>
            <a:endParaRPr lang="en-GB" sz="1600" dirty="0" smtClean="0"/>
          </a:p>
          <a:p>
            <a:pPr algn="just">
              <a:spcAft>
                <a:spcPts val="600"/>
              </a:spcAft>
            </a:pPr>
            <a:r>
              <a:rPr lang="en-US" sz="1600" b="1" dirty="0" err="1" smtClean="0"/>
              <a:t>cim:W</a:t>
            </a:r>
            <a:r>
              <a:rPr lang="en-GB" sz="1600" b="1" dirty="0" err="1" smtClean="0"/>
              <a:t>ireSpacing</a:t>
            </a:r>
            <a:r>
              <a:rPr lang="en-GB" sz="1600" b="1" dirty="0" smtClean="0"/>
              <a:t> </a:t>
            </a:r>
            <a:r>
              <a:rPr lang="en-GB" sz="1600" dirty="0" smtClean="0"/>
              <a:t>– </a:t>
            </a:r>
            <a:r>
              <a:rPr lang="ru-RU" sz="1600" dirty="0" smtClean="0"/>
              <a:t>класс </a:t>
            </a:r>
            <a:r>
              <a:rPr lang="ru-RU" sz="1600" dirty="0"/>
              <a:t>для описания </a:t>
            </a:r>
            <a:r>
              <a:rPr lang="ru-RU" sz="1600" dirty="0" smtClean="0"/>
              <a:t>конструктивных фазных параметров проводника;</a:t>
            </a:r>
          </a:p>
          <a:p>
            <a:pPr algn="just">
              <a:spcAft>
                <a:spcPts val="600"/>
              </a:spcAft>
            </a:pPr>
            <a:r>
              <a:rPr lang="en-US" sz="1600" b="1" dirty="0" err="1"/>
              <a:t>c</a:t>
            </a:r>
            <a:r>
              <a:rPr lang="en-US" sz="1600" b="1" dirty="0" err="1" smtClean="0"/>
              <a:t>im</a:t>
            </a:r>
            <a:r>
              <a:rPr lang="en-US" sz="1600" b="1" dirty="0" smtClean="0"/>
              <a:t>:</a:t>
            </a:r>
            <a:r>
              <a:rPr lang="en-GB" sz="1600" b="1" dirty="0" err="1" smtClean="0"/>
              <a:t>Wirelnfo</a:t>
            </a:r>
            <a:r>
              <a:rPr lang="en-GB" sz="1600" b="1" dirty="0" smtClean="0"/>
              <a:t> – </a:t>
            </a:r>
            <a:r>
              <a:rPr lang="ru-RU" sz="1600" dirty="0" smtClean="0"/>
              <a:t>класс для описания общих технических параметров проводников различных видов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>
              <a:spcAft>
                <a:spcPts val="600"/>
              </a:spcAft>
            </a:pPr>
            <a:r>
              <a:rPr lang="en-GB" sz="1600" b="1" dirty="0" err="1" smtClean="0"/>
              <a:t>cim:WirePhaselnfo</a:t>
            </a:r>
            <a:r>
              <a:rPr lang="en-GB" sz="1600" b="1" dirty="0" smtClean="0"/>
              <a:t> </a:t>
            </a:r>
            <a:r>
              <a:rPr lang="en-GB" sz="1600" dirty="0" smtClean="0"/>
              <a:t>– </a:t>
            </a:r>
            <a:r>
              <a:rPr lang="ru-RU" sz="1600" dirty="0" smtClean="0"/>
              <a:t>класс для описания технических параметров </a:t>
            </a:r>
            <a:r>
              <a:rPr lang="ru-RU" sz="1600" dirty="0"/>
              <a:t>фазы </a:t>
            </a:r>
            <a:r>
              <a:rPr lang="ru-RU" sz="1600" dirty="0" smtClean="0"/>
              <a:t>проводника;</a:t>
            </a:r>
          </a:p>
          <a:p>
            <a:pPr algn="just">
              <a:spcAft>
                <a:spcPts val="600"/>
              </a:spcAft>
            </a:pPr>
            <a:r>
              <a:rPr lang="en-GB" sz="1600" b="1" dirty="0" err="1" smtClean="0"/>
              <a:t>cim:Cablelnfo</a:t>
            </a:r>
            <a:r>
              <a:rPr lang="ru-RU" sz="1600" b="1" dirty="0" smtClean="0"/>
              <a:t> </a:t>
            </a:r>
            <a:r>
              <a:rPr lang="ru-RU" sz="1600" dirty="0" smtClean="0"/>
              <a:t>– класс для описания технических параметров кабеля.</a:t>
            </a:r>
          </a:p>
          <a:p>
            <a:pPr algn="just">
              <a:spcAft>
                <a:spcPts val="600"/>
              </a:spcAft>
            </a:pPr>
            <a:endParaRPr lang="ru-RU" sz="1600" b="1" dirty="0" smtClean="0"/>
          </a:p>
          <a:p>
            <a:pPr algn="just">
              <a:spcAft>
                <a:spcPts val="600"/>
              </a:spcAft>
            </a:pPr>
            <a:endParaRPr lang="ru-RU" sz="1600" b="1" dirty="0" smtClean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692696"/>
            <a:ext cx="5470574" cy="42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15819" y="379859"/>
            <a:ext cx="7364557" cy="431355"/>
          </a:xfrm>
        </p:spPr>
        <p:txBody>
          <a:bodyPr/>
          <a:lstStyle/>
          <a:p>
            <a:r>
              <a:rPr lang="ru-RU" sz="1800" cap="all" dirty="0"/>
              <a:t>Стандартизация профиля информационной модели </a:t>
            </a:r>
            <a:r>
              <a:rPr lang="ru-RU" sz="1800" cap="all" dirty="0" smtClean="0"/>
              <a:t>в </a:t>
            </a:r>
            <a:r>
              <a:rPr lang="ru-RU" sz="1800" cap="all" dirty="0"/>
              <a:t>рамках Плана создания и развития российской единой информационной модели на базе CIM МЭК 61968/61970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76234" y="1196752"/>
            <a:ext cx="10948357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dirty="0"/>
              <a:t>В ноябре 2020 года для расширения ГОСТ Р 58651.2 были приняты: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 ГОСТ Р 58651.3 «Профиль информационной модели линий электропередачи и электросетевого оборудования напряжением 110-750кВ» (расширение в части ЛЭП);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ГОСТ Р 58651.4 «Профиль информационной модели генерирующего оборудования» (расширение в части генерирующего оборудования).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4 февраля 2022 года Первая редакция проекта национального стандарта ГОСТ Р представлена для публичного обсуждения в Технический комитет по стандартизации «ЭЛЕКТРОЭНЕРГЕТИКА» (ТК 016</a:t>
            </a:r>
            <a:r>
              <a:rPr lang="ru-RU" sz="1600" b="1" dirty="0" smtClean="0"/>
              <a:t>)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В </a:t>
            </a:r>
            <a:r>
              <a:rPr lang="ru-RU" sz="1600" b="1" dirty="0"/>
              <a:t>декабре 2022 года </a:t>
            </a:r>
            <a:r>
              <a:rPr lang="ru-RU" sz="1600" dirty="0"/>
              <a:t>планируется принятие </a:t>
            </a:r>
            <a:r>
              <a:rPr lang="ru-RU" sz="1600" b="1" dirty="0"/>
              <a:t>ГОСТ Р 58651.Х «Профиль информационной модели релейной защиты и сетевой автоматики» </a:t>
            </a:r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05" y="3429000"/>
            <a:ext cx="753271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74071" y="5589240"/>
            <a:ext cx="1329841" cy="1152128"/>
          </a:xfrm>
          <a:prstGeom prst="rect">
            <a:avLst/>
          </a:prstGeom>
          <a:noFill/>
          <a:ln w="38100" cap="flat">
            <a:solidFill>
              <a:srgbClr val="D73C3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415168"/>
            <a:ext cx="9486901" cy="431355"/>
          </a:xfrm>
        </p:spPr>
        <p:txBody>
          <a:bodyPr/>
          <a:lstStyle/>
          <a:p>
            <a:r>
              <a:rPr lang="ru-RU" sz="2000" dirty="0" smtClean="0"/>
              <a:t>МОДЕЛИРОВАНИЕ ЛЭП</a:t>
            </a:r>
            <a:endParaRPr lang="ru-RU" sz="2000" dirty="0"/>
          </a:p>
        </p:txBody>
      </p:sp>
      <p:pic>
        <p:nvPicPr>
          <p:cNvPr id="11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83586"/>
            <a:ext cx="10513168" cy="6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1544" y="379859"/>
            <a:ext cx="9486901" cy="431355"/>
          </a:xfrm>
        </p:spPr>
        <p:txBody>
          <a:bodyPr/>
          <a:lstStyle/>
          <a:p>
            <a:r>
              <a:rPr lang="ru-RU" sz="1800" dirty="0" smtClean="0"/>
              <a:t>МОДЕЛИРОВАНИЕ СВЯЗЕЙ ПЕРВИЧНОГО </a:t>
            </a:r>
            <a:br>
              <a:rPr lang="ru-RU" sz="1800" dirty="0" smtClean="0"/>
            </a:br>
            <a:r>
              <a:rPr lang="ru-RU" sz="1800" dirty="0" smtClean="0"/>
              <a:t>И ВТОРИЧНОГО ОБОРУДОВАНИЯ</a:t>
            </a:r>
            <a:endParaRPr lang="ru-RU" sz="1800" dirty="0"/>
          </a:p>
        </p:txBody>
      </p:sp>
      <p:pic>
        <p:nvPicPr>
          <p:cNvPr id="13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3432" y="1375608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Привязка функции РЗА к обмоткам измерительных трансформаторов тока и напряжения моделируется с помощью ассоциации </a:t>
            </a:r>
            <a:r>
              <a:rPr lang="ru-RU" b="1" dirty="0" err="1"/>
              <a:t>ProtectionEquipment.SensorWindings</a:t>
            </a:r>
            <a:r>
              <a:rPr lang="ru-RU" b="1" dirty="0"/>
              <a:t>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954779" y="1011982"/>
            <a:ext cx="5787752" cy="266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951984" y="3861048"/>
            <a:ext cx="5463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Привязка функции РЗА к защищаемому оборудованию моделируется с помощью ассоциации </a:t>
            </a:r>
            <a:r>
              <a:rPr lang="en-GB" b="1" dirty="0" err="1"/>
              <a:t>ProtectionEquipment.ConductingEquipments</a:t>
            </a:r>
            <a:r>
              <a:rPr lang="en-GB" b="1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Привязка </a:t>
            </a:r>
            <a:r>
              <a:rPr lang="ru-RU" dirty="0"/>
              <a:t>функции РЗА к коммутационному аппарату, на который она воздействует, моделируется с помощью ассоциации </a:t>
            </a:r>
            <a:r>
              <a:rPr lang="en-GB" b="1" dirty="0" err="1"/>
              <a:t>ProtectionEquipment.ProtectedSwitches</a:t>
            </a:r>
            <a:r>
              <a:rPr lang="en-GB" b="1" dirty="0"/>
              <a:t>.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35361" y="3102950"/>
            <a:ext cx="5184576" cy="3549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УПРАВЛЕНИЕ РАБОТАМИ </a:t>
            </a:r>
            <a:r>
              <a:rPr lang="ru-RU" sz="2000" dirty="0" err="1" smtClean="0"/>
              <a:t>ТОиР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92448" y="910922"/>
            <a:ext cx="346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/>
              <a:t>Карточка оборудования РЗА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53284" y="2936438"/>
            <a:ext cx="346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/>
              <a:t>Карточка оборудования АСУ ТП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81276" y="4448606"/>
            <a:ext cx="346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/>
              <a:t>Карточка оборудования СИ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452488" y="1280254"/>
            <a:ext cx="6552728" cy="4726374"/>
            <a:chOff x="251520" y="1700808"/>
            <a:chExt cx="6552728" cy="4726374"/>
          </a:xfrm>
        </p:grpSpPr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2808312" cy="16155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3131840" y="1993605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131840" y="2852936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84930" y="1999404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484930" y="4077072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17948" y="4077072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b="1" dirty="0" smtClean="0">
                  <a:solidFill>
                    <a:srgbClr val="00B0F0"/>
                  </a:solidFill>
                  <a:latin typeface="Arial" charset="0"/>
                  <a:cs typeface="Arial" charset="0"/>
                </a:rPr>
                <a:t>+</a:t>
              </a:r>
              <a:endParaRPr lang="ru-RU" b="1" dirty="0">
                <a:solidFill>
                  <a:srgbClr val="00B0F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131840" y="3822139"/>
              <a:ext cx="34675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600" b="1" dirty="0"/>
                <a:t>Алгоритмы автоматизации на основе</a:t>
              </a:r>
            </a:p>
            <a:p>
              <a:pPr algn="ctr">
                <a:spcBef>
                  <a:spcPct val="0"/>
                </a:spcBef>
              </a:pPr>
              <a:r>
                <a:rPr lang="ru-RU" sz="1600" b="1" dirty="0"/>
                <a:t>регламентной документации</a:t>
              </a:r>
            </a:p>
          </p:txBody>
        </p:sp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17032"/>
              <a:ext cx="2808312" cy="11431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47" y="5229200"/>
              <a:ext cx="1994185" cy="11979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6484930" y="2802240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484930" y="5658914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33591" y="5658914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b="1" dirty="0" smtClean="0">
                  <a:solidFill>
                    <a:srgbClr val="00B0F0"/>
                  </a:solidFill>
                  <a:latin typeface="Arial" charset="0"/>
                  <a:cs typeface="Arial" charset="0"/>
                </a:rPr>
                <a:t>+</a:t>
              </a:r>
              <a:endParaRPr lang="ru-RU" b="1" dirty="0">
                <a:solidFill>
                  <a:srgbClr val="00B0F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177033" y="5375538"/>
              <a:ext cx="34675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1600" b="1" dirty="0"/>
                <a:t>Алгоритмы автоматизации на основе</a:t>
              </a:r>
            </a:p>
            <a:p>
              <a:pPr algn="ctr">
                <a:spcBef>
                  <a:spcPct val="0"/>
                </a:spcBef>
              </a:pPr>
              <a:r>
                <a:rPr lang="ru-RU" sz="1600" b="1" dirty="0"/>
                <a:t>регламентной документации</a:t>
              </a: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9" y="1424270"/>
            <a:ext cx="2274635" cy="55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74" y="2000335"/>
            <a:ext cx="1630046" cy="12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88" y="3296478"/>
            <a:ext cx="1613831" cy="166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6"/>
          <a:stretch/>
        </p:blipFill>
        <p:spPr bwMode="auto">
          <a:xfrm>
            <a:off x="7997072" y="5096678"/>
            <a:ext cx="1602347" cy="12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90" y="1522361"/>
            <a:ext cx="3084959" cy="4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90" y="2227579"/>
            <a:ext cx="3125894" cy="7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УПРАВЛЕНИЕ РАБОТАМИ </a:t>
            </a:r>
            <a:r>
              <a:rPr lang="ru-RU" sz="2000" dirty="0" err="1" smtClean="0"/>
              <a:t>ТОиР</a:t>
            </a:r>
            <a:endParaRPr lang="ru-RU" sz="2000" dirty="0"/>
          </a:p>
        </p:txBody>
      </p:sp>
      <p:pic>
        <p:nvPicPr>
          <p:cNvPr id="49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400" y="764704"/>
            <a:ext cx="9865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Использованные базовые классы для описания </a:t>
            </a:r>
            <a:r>
              <a:rPr lang="ru-RU" dirty="0" smtClean="0"/>
              <a:t>процесса управления работами </a:t>
            </a:r>
            <a:r>
              <a:rPr lang="ru-RU" dirty="0" err="1" smtClean="0"/>
              <a:t>ТОиР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cim</a:t>
            </a:r>
            <a:r>
              <a:rPr lang="en-US" b="1" dirty="0" smtClean="0"/>
              <a:t>:</a:t>
            </a:r>
            <a:r>
              <a:rPr lang="ru-RU" b="1" dirty="0" err="1" smtClean="0"/>
              <a:t>BaseWork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smtClean="0"/>
              <a:t>базовый </a:t>
            </a:r>
            <a:r>
              <a:rPr lang="ru-RU" dirty="0"/>
              <a:t>класс для описания работ и заданий на проведение </a:t>
            </a:r>
            <a:r>
              <a:rPr lang="ru-RU" dirty="0" smtClean="0"/>
              <a:t>работ;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cim</a:t>
            </a:r>
            <a:r>
              <a:rPr lang="en-US" b="1" dirty="0" smtClean="0"/>
              <a:t>:</a:t>
            </a:r>
            <a:r>
              <a:rPr lang="ru-RU" b="1" dirty="0" err="1" smtClean="0"/>
              <a:t>Work</a:t>
            </a:r>
            <a:r>
              <a:rPr lang="ru-RU" dirty="0"/>
              <a:t> </a:t>
            </a:r>
            <a:r>
              <a:rPr lang="ru-RU" dirty="0" smtClean="0"/>
              <a:t>– класс для описания </a:t>
            </a:r>
            <a:r>
              <a:rPr lang="ru-RU" dirty="0"/>
              <a:t>содержания и состава запланированных, выполняемых, либо завершенных </a:t>
            </a:r>
            <a:r>
              <a:rPr lang="ru-RU" dirty="0" smtClean="0"/>
              <a:t>работ;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cim</a:t>
            </a:r>
            <a:r>
              <a:rPr lang="en-US" b="1" dirty="0" smtClean="0"/>
              <a:t>:</a:t>
            </a:r>
            <a:r>
              <a:rPr lang="ru-RU" b="1" dirty="0" err="1" smtClean="0"/>
              <a:t>ScheduledEvent</a:t>
            </a:r>
            <a:r>
              <a:rPr lang="ru-RU" dirty="0"/>
              <a:t> - </a:t>
            </a:r>
            <a:r>
              <a:rPr lang="ru-RU" dirty="0" smtClean="0"/>
              <a:t>базовый </a:t>
            </a:r>
            <a:r>
              <a:rPr lang="ru-RU" dirty="0"/>
              <a:t>класс для описания плановых </a:t>
            </a:r>
            <a:r>
              <a:rPr lang="ru-RU" dirty="0" smtClean="0"/>
              <a:t>мероприятий;</a:t>
            </a:r>
          </a:p>
          <a:p>
            <a:pPr>
              <a:spcAft>
                <a:spcPts val="600"/>
              </a:spcAft>
            </a:pPr>
            <a:r>
              <a:rPr lang="ru-RU" b="1" dirty="0" err="1" smtClean="0"/>
              <a:t>rf:ScheduledMaintenance</a:t>
            </a:r>
            <a:r>
              <a:rPr lang="ru-RU" dirty="0" smtClean="0"/>
              <a:t> </a:t>
            </a:r>
            <a:r>
              <a:rPr lang="ru-RU" dirty="0"/>
              <a:t>– класс предназначен для описания как запланированных ремонтов, так и для отчета о выполненных ремонтах, в том числе включающих неплановые </a:t>
            </a:r>
            <a:r>
              <a:rPr lang="ru-RU" dirty="0" smtClean="0"/>
              <a:t>работы.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cim</a:t>
            </a:r>
            <a:r>
              <a:rPr lang="en-US" b="1" dirty="0" smtClean="0"/>
              <a:t>:</a:t>
            </a:r>
            <a:r>
              <a:rPr lang="ru-RU" b="1" dirty="0" err="1" smtClean="0"/>
              <a:t>ProcedureDataSet</a:t>
            </a:r>
            <a:r>
              <a:rPr lang="en-US" dirty="0" smtClean="0"/>
              <a:t> – </a:t>
            </a:r>
            <a:r>
              <a:rPr lang="ru-RU" dirty="0" smtClean="0"/>
              <a:t>класс для описания набора </a:t>
            </a:r>
            <a:r>
              <a:rPr lang="ru-RU" dirty="0"/>
              <a:t>эксплуатационных параметров, фиксируемых в ходе проведения регламентных </a:t>
            </a:r>
            <a:r>
              <a:rPr lang="ru-RU" dirty="0" smtClean="0"/>
              <a:t>работ;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cim</a:t>
            </a:r>
            <a:r>
              <a:rPr lang="en-US" b="1" dirty="0" smtClean="0"/>
              <a:t>:</a:t>
            </a:r>
            <a:r>
              <a:rPr lang="ru-RU" b="1" dirty="0" err="1" smtClean="0"/>
              <a:t>Procedure</a:t>
            </a:r>
            <a:r>
              <a:rPr lang="ru-RU" b="1" dirty="0"/>
              <a:t> </a:t>
            </a:r>
            <a:r>
              <a:rPr lang="ru-RU" dirty="0" smtClean="0"/>
              <a:t>– класс для описания регламентных работ.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0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15819" y="379859"/>
            <a:ext cx="7220541" cy="431355"/>
          </a:xfrm>
        </p:spPr>
        <p:txBody>
          <a:bodyPr/>
          <a:lstStyle/>
          <a:p>
            <a:r>
              <a:rPr lang="ru-RU" sz="2000" cap="all" dirty="0"/>
              <a:t>Открытая платформа для </a:t>
            </a:r>
            <a:r>
              <a:rPr lang="ru-RU" sz="2000" cap="all" dirty="0" smtClean="0"/>
              <a:t>выполнения Расчетно-аналитических задач</a:t>
            </a:r>
            <a:endParaRPr lang="ru-RU" sz="2000" cap="all" dirty="0"/>
          </a:p>
        </p:txBody>
      </p:sp>
      <p:pic>
        <p:nvPicPr>
          <p:cNvPr id="8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109" y="1148002"/>
            <a:ext cx="11521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Формирование ГОСТ по </a:t>
            </a:r>
            <a:r>
              <a:rPr lang="en-US" sz="2000" dirty="0" smtClean="0"/>
              <a:t>CIM </a:t>
            </a:r>
            <a:r>
              <a:rPr lang="ru-RU" sz="2000" dirty="0" smtClean="0"/>
              <a:t>РЗА позволило построить </a:t>
            </a:r>
            <a:r>
              <a:rPr lang="ru-RU" sz="2000" b="1" dirty="0" smtClean="0"/>
              <a:t>расширяемую</a:t>
            </a:r>
            <a:r>
              <a:rPr lang="ru-RU" sz="2000" dirty="0" smtClean="0"/>
              <a:t> </a:t>
            </a:r>
            <a:r>
              <a:rPr lang="ru-RU" sz="2000" b="1" dirty="0" smtClean="0"/>
              <a:t>открытую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микросервисную</a:t>
            </a:r>
            <a:r>
              <a:rPr lang="ru-RU" sz="2000" b="1" dirty="0" smtClean="0"/>
              <a:t> архитектуру</a:t>
            </a:r>
            <a:r>
              <a:rPr lang="ru-RU" sz="2000" dirty="0" smtClean="0"/>
              <a:t> расчетно-аналитических модулей </a:t>
            </a:r>
            <a:r>
              <a:rPr lang="ru-RU" sz="2000" dirty="0" err="1" smtClean="0"/>
              <a:t>цифровизации</a:t>
            </a:r>
            <a:r>
              <a:rPr lang="ru-RU" sz="2000" dirty="0" smtClean="0"/>
              <a:t> жизненного цикла РЗА.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6924" y="2015550"/>
            <a:ext cx="2232248" cy="92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ПТК Эксплуатация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7728" y="5458868"/>
            <a:ext cx="2232248" cy="1136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Расчетные модули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03912" y="2938588"/>
            <a:ext cx="0" cy="25202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89617" y="2938587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</a:t>
            </a:r>
            <a:r>
              <a:rPr lang="ru-RU" sz="2000" b="1" dirty="0" smtClean="0"/>
              <a:t>апрос на расчет: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i="1" dirty="0" smtClean="0"/>
              <a:t>CIM </a:t>
            </a:r>
            <a:r>
              <a:rPr lang="ru-RU" sz="2000" i="1" dirty="0" smtClean="0"/>
              <a:t>модель сети</a:t>
            </a:r>
            <a:r>
              <a:rPr lang="en-US" sz="2000" i="1" dirty="0" smtClean="0"/>
              <a:t> (</a:t>
            </a:r>
            <a:r>
              <a:rPr lang="ru-RU" sz="2000" i="1" dirty="0" smtClean="0"/>
              <a:t>участка сети).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Задание на расчет.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151784" y="2938588"/>
            <a:ext cx="0" cy="25202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3387" y="4117432"/>
            <a:ext cx="39827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Ответ:</a:t>
            </a:r>
          </a:p>
          <a:p>
            <a:r>
              <a:rPr lang="ru-RU" sz="2000" dirty="0" smtClean="0"/>
              <a:t>содержит результаты расчета в формате, определенном правилами </a:t>
            </a:r>
            <a:endParaRPr lang="ru-RU" sz="2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863752" y="4090716"/>
            <a:ext cx="1656184" cy="369332"/>
            <a:chOff x="7248128" y="3707740"/>
            <a:chExt cx="1656184" cy="36933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248128" y="3717032"/>
              <a:ext cx="1656184" cy="3513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485715" y="3707740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REST</a:t>
              </a:r>
              <a:r>
                <a:rPr lang="ru-RU" b="1" dirty="0" smtClean="0"/>
                <a:t> </a:t>
              </a:r>
              <a:r>
                <a:rPr lang="en-US" b="1" dirty="0" smtClean="0"/>
                <a:t>API </a:t>
              </a:r>
              <a:endParaRPr lang="ru-RU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322657" y="2126384"/>
            <a:ext cx="1086875" cy="1086875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2322656" y="5389446"/>
            <a:ext cx="1086875" cy="1086875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5955645" y="4524855"/>
            <a:ext cx="6189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Типы расчетных модулей:</a:t>
            </a:r>
          </a:p>
          <a:p>
            <a:r>
              <a:rPr lang="ru-RU" sz="2000" dirty="0" smtClean="0"/>
              <a:t>Модуль ТКЗ.</a:t>
            </a:r>
          </a:p>
          <a:p>
            <a:r>
              <a:rPr lang="ru-RU" sz="2000" dirty="0" smtClean="0"/>
              <a:t>Модуль выбора «универсальных» </a:t>
            </a:r>
            <a:r>
              <a:rPr lang="ru-RU" sz="2000" dirty="0" err="1" smtClean="0"/>
              <a:t>уставок</a:t>
            </a:r>
            <a:r>
              <a:rPr lang="ru-RU" sz="2000" dirty="0" smtClean="0"/>
              <a:t> РЗА.  </a:t>
            </a:r>
          </a:p>
          <a:p>
            <a:r>
              <a:rPr lang="ru-RU" sz="2000" dirty="0" smtClean="0"/>
              <a:t>Модули расчета </a:t>
            </a:r>
            <a:r>
              <a:rPr lang="ru-RU" sz="2000" dirty="0" err="1" smtClean="0"/>
              <a:t>уставок</a:t>
            </a:r>
            <a:r>
              <a:rPr lang="ru-RU" sz="2000" dirty="0" smtClean="0"/>
              <a:t> МП РЗА и ЭМ РЗА.</a:t>
            </a:r>
          </a:p>
          <a:p>
            <a:r>
              <a:rPr lang="ru-RU" sz="2000" dirty="0" smtClean="0"/>
              <a:t>Модуль анализа срабатывания устройств РЗА.</a:t>
            </a:r>
          </a:p>
          <a:p>
            <a:r>
              <a:rPr lang="ru-RU" sz="2000" dirty="0" smtClean="0"/>
              <a:t>Модуль оценки технического состояния РЗА.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02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АВТОМАТИЗИРОВАННЫЙ РАСЧЕТ ТОКОВ КЗ</a:t>
            </a:r>
            <a:endParaRPr lang="ru-RU" sz="2000" dirty="0"/>
          </a:p>
        </p:txBody>
      </p:sp>
      <p:pic>
        <p:nvPicPr>
          <p:cNvPr id="49" name="Рисунок 4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0" y="1132416"/>
            <a:ext cx="5842159" cy="325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Рисунок 4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55" y="692696"/>
            <a:ext cx="2902446" cy="206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94563"/>
              </p:ext>
            </p:extLst>
          </p:nvPr>
        </p:nvGraphicFramePr>
        <p:xfrm>
          <a:off x="1559073" y="5015390"/>
          <a:ext cx="9073431" cy="172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Достигаемый результат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Расчет значений токов и напряжений в точке короткого замыкания.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72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Расчет токов в ветвях схемы электрической сети при заданном коротком замыкании.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648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Расчет напряжений в узлах схемы электрической сети при заданном коротком замыкании.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90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Расчет сопротивлений ветвей схемы электрической сети при заданном коротком замыкании.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55" y="2822491"/>
            <a:ext cx="4011289" cy="208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6" t="47539" r="47205" b="46270"/>
          <a:stretch/>
        </p:blipFill>
        <p:spPr bwMode="auto">
          <a:xfrm>
            <a:off x="5495866" y="1536080"/>
            <a:ext cx="900086" cy="794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4" name="Прямая соединительная линия 53"/>
          <p:cNvCxnSpPr/>
          <p:nvPr/>
        </p:nvCxnSpPr>
        <p:spPr>
          <a:xfrm flipV="1">
            <a:off x="5324302" y="2155173"/>
            <a:ext cx="310803" cy="36718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АВТОМАТИЗИРОВАННЫЙ РАСЧЕТ УСТАВОК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76832"/>
              </p:ext>
            </p:extLst>
          </p:nvPr>
        </p:nvGraphicFramePr>
        <p:xfrm>
          <a:off x="1559496" y="4653136"/>
          <a:ext cx="9073431" cy="184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2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Достигаемый результат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Автоматизированное определение точек короткого замыкания для выбранной функции РЗА.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Автоматизированное определение режимов расчета для выбранной функции РЗА.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09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Автоматизированное формирование задания на расчет токов короткого замыкания.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13"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Автоматизированный расчет </a:t>
                      </a:r>
                      <a:r>
                        <a:rPr lang="ru-RU" sz="1600" baseline="0" dirty="0" err="1" smtClean="0"/>
                        <a:t>уставок</a:t>
                      </a:r>
                      <a:r>
                        <a:rPr lang="ru-RU" sz="1600" baseline="0" dirty="0" smtClean="0"/>
                        <a:t> для выбранной функции РЗА.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488" y="836712"/>
            <a:ext cx="9160593" cy="3600400"/>
          </a:xfrm>
          <a:prstGeom prst="rect">
            <a:avLst/>
          </a:prstGeom>
        </p:spPr>
      </p:pic>
      <p:pic>
        <p:nvPicPr>
          <p:cNvPr id="6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15819" y="379859"/>
            <a:ext cx="7220541" cy="431355"/>
          </a:xfrm>
        </p:spPr>
        <p:txBody>
          <a:bodyPr/>
          <a:lstStyle/>
          <a:p>
            <a:r>
              <a:rPr lang="ru-RU" sz="2000" cap="all" dirty="0"/>
              <a:t>Открытая платформа для перерасчета </a:t>
            </a:r>
            <a:r>
              <a:rPr lang="ru-RU" sz="2000" cap="all" dirty="0" err="1"/>
              <a:t>уставок</a:t>
            </a:r>
            <a:r>
              <a:rPr lang="ru-RU" sz="2000" cap="all" dirty="0"/>
              <a:t> ЭМ РЗА и МП РЗА различных производителей</a:t>
            </a:r>
          </a:p>
        </p:txBody>
      </p:sp>
      <p:pic>
        <p:nvPicPr>
          <p:cNvPr id="8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873554"/>
            <a:ext cx="7200800" cy="2939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021218"/>
            <a:ext cx="5832648" cy="277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41685128"/>
              </p:ext>
            </p:extLst>
          </p:nvPr>
        </p:nvGraphicFramePr>
        <p:xfrm>
          <a:off x="953449" y="593021"/>
          <a:ext cx="4638495" cy="305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36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ОЦЕНКА СОСТОЯНИЯ УСТРОЙСТВ РЗА</a:t>
            </a:r>
            <a:endParaRPr lang="ru-RU" sz="2000" dirty="0"/>
          </a:p>
        </p:txBody>
      </p:sp>
      <p:pic>
        <p:nvPicPr>
          <p:cNvPr id="17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860033" y="915089"/>
            <a:ext cx="1964159" cy="1080120"/>
          </a:xfrm>
          <a:prstGeom prst="rect">
            <a:avLst/>
          </a:prstGeom>
          <a:solidFill>
            <a:schemeClr val="bg1"/>
          </a:solidFill>
          <a:ln>
            <a:solidFill>
              <a:srgbClr val="62B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95560"/>
              </p:ext>
            </p:extLst>
          </p:nvPr>
        </p:nvGraphicFramePr>
        <p:xfrm>
          <a:off x="5257937" y="2299008"/>
          <a:ext cx="3168352" cy="109397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2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9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Алгоритмы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оценки состояния 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производителей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Прогнозные модели состояний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устройств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433434" y="4861177"/>
            <a:ext cx="3600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793474" y="4387240"/>
            <a:ext cx="3628" cy="47393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937490" y="4459248"/>
            <a:ext cx="0" cy="84832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81506" y="4459248"/>
            <a:ext cx="0" cy="129614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360786" y="5755392"/>
            <a:ext cx="720720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31" idx="6"/>
            <a:endCxn id="19" idx="2"/>
          </p:cNvCxnSpPr>
          <p:nvPr/>
        </p:nvCxnSpPr>
        <p:spPr>
          <a:xfrm flipV="1">
            <a:off x="5424845" y="3392980"/>
            <a:ext cx="1417268" cy="6226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87224"/>
              </p:ext>
            </p:extLst>
          </p:nvPr>
        </p:nvGraphicFramePr>
        <p:xfrm>
          <a:off x="263352" y="4617840"/>
          <a:ext cx="4104456" cy="155765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Данные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самодиагностики  МП РЗА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 технологических нарушений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ТОиР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/Журнал дефектов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5085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5225522" y="4436165"/>
            <a:ext cx="0" cy="160725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68682" y="6051407"/>
            <a:ext cx="856840" cy="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14810"/>
              </p:ext>
            </p:extLst>
          </p:nvPr>
        </p:nvGraphicFramePr>
        <p:xfrm>
          <a:off x="2102397" y="2299008"/>
          <a:ext cx="1801539" cy="115212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Анализ в соответствии с приказом Минэнерго России № 555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Прямая соединительная линия 29"/>
          <p:cNvCxnSpPr>
            <a:stCxn id="31" idx="2"/>
            <a:endCxn id="29" idx="2"/>
          </p:cNvCxnSpPr>
          <p:nvPr/>
        </p:nvCxnSpPr>
        <p:spPr>
          <a:xfrm flipH="1" flipV="1">
            <a:off x="3003166" y="3451136"/>
            <a:ext cx="1580666" cy="56452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583832" y="3595152"/>
            <a:ext cx="841013" cy="8410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ÐÐµÑÐµÐ»ÑÐ¹ ÑÐ²ÐµÑÐ¾ÑÐ¾Ñ (ÐºÐ°ÑÑÐ¸Ð½ÐºÐ¸ Ð´Ð»Ñ Ð´ÐµÑÐµÐ¹) | Ð¡Ð²ÐµÑÐ¾ÑÐ¾Ñ, ÐÐ°ÑÑÐ¸Ð½ÐºÐ¸, ÐÐ»Ñ Ð´ÐµÑÐµ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78" y="941447"/>
            <a:ext cx="72662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5835891" y="1589519"/>
            <a:ext cx="1800200" cy="360040"/>
            <a:chOff x="208950" y="3604584"/>
            <a:chExt cx="1439869" cy="101768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52573" y="3604584"/>
              <a:ext cx="896246" cy="10176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208950" y="3604584"/>
              <a:ext cx="1439869" cy="580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380" tIns="0" rIns="0" bIns="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/>
                <a:t>Обслуживание по состоянию</a:t>
              </a:r>
              <a:endParaRPr lang="ru-RU" sz="1400" kern="1200" dirty="0"/>
            </a:p>
          </p:txBody>
        </p:sp>
      </p:grpSp>
      <p:cxnSp>
        <p:nvCxnSpPr>
          <p:cNvPr id="36" name="Прямая соединительная линия 35"/>
          <p:cNvCxnSpPr>
            <a:stCxn id="19" idx="0"/>
            <a:endCxn id="18" idx="2"/>
          </p:cNvCxnSpPr>
          <p:nvPr/>
        </p:nvCxnSpPr>
        <p:spPr>
          <a:xfrm flipV="1">
            <a:off x="6842113" y="1995209"/>
            <a:ext cx="0" cy="3037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710534" y="1205032"/>
            <a:ext cx="2585266" cy="790177"/>
          </a:xfrm>
          <a:prstGeom prst="rect">
            <a:avLst/>
          </a:prstGeom>
          <a:solidFill>
            <a:schemeClr val="bg1"/>
          </a:solidFill>
          <a:ln>
            <a:solidFill>
              <a:srgbClr val="62B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Определение </a:t>
            </a:r>
            <a:r>
              <a:rPr lang="ru-RU" sz="1400" b="1" dirty="0">
                <a:solidFill>
                  <a:schemeClr val="tx1"/>
                </a:solidFill>
              </a:rPr>
              <a:t>объема </a:t>
            </a:r>
            <a:r>
              <a:rPr lang="ru-RU" sz="1400" b="1" dirty="0" smtClean="0">
                <a:solidFill>
                  <a:schemeClr val="tx1"/>
                </a:solidFill>
              </a:rPr>
              <a:t>технического </a:t>
            </a:r>
            <a:r>
              <a:rPr lang="ru-RU" sz="1400" b="1" dirty="0">
                <a:solidFill>
                  <a:schemeClr val="tx1"/>
                </a:solidFill>
              </a:rPr>
              <a:t>обслуживания</a:t>
            </a:r>
          </a:p>
        </p:txBody>
      </p:sp>
      <p:cxnSp>
        <p:nvCxnSpPr>
          <p:cNvPr id="38" name="Прямая соединительная линия 37"/>
          <p:cNvCxnSpPr>
            <a:stCxn id="29" idx="0"/>
            <a:endCxn id="37" idx="2"/>
          </p:cNvCxnSpPr>
          <p:nvPr/>
        </p:nvCxnSpPr>
        <p:spPr>
          <a:xfrm flipV="1">
            <a:off x="3003166" y="1995209"/>
            <a:ext cx="1" cy="3037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68682" y="5307577"/>
            <a:ext cx="56880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74" y="3966960"/>
            <a:ext cx="5654607" cy="219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8514439" y="2204864"/>
            <a:ext cx="1086875" cy="108687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91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ВЫВОДЫ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836712"/>
            <a:ext cx="1065718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err="1"/>
              <a:t>Цифровизация</a:t>
            </a:r>
            <a:r>
              <a:rPr lang="ru-RU" sz="2400" dirty="0"/>
              <a:t> жизненного цикла устройств РЗА на базе NPT </a:t>
            </a:r>
            <a:r>
              <a:rPr lang="ru-RU" sz="2400" dirty="0" err="1"/>
              <a:t>Platform</a:t>
            </a:r>
            <a:r>
              <a:rPr lang="ru-RU" sz="2400" dirty="0"/>
              <a:t>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создание цифрового паспорта устройств и комплексов </a:t>
            </a:r>
            <a:r>
              <a:rPr lang="ru-RU" sz="2400" dirty="0" smtClean="0"/>
              <a:t>РЗА;</a:t>
            </a:r>
            <a:endParaRPr lang="ru-RU" sz="24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создание единого информационного пространства между различными программным комплексами (согласование графиков АСУ РЭО, бюджета (АСУ </a:t>
            </a:r>
            <a:r>
              <a:rPr lang="ru-RU" sz="2400" dirty="0" err="1"/>
              <a:t>ТОиР</a:t>
            </a:r>
            <a:r>
              <a:rPr lang="ru-RU" sz="2400" dirty="0"/>
              <a:t>), заявок (ПК Заявки) и т.д.) → персонал работает в одном программном комплексе!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обеспечение контроля исполнения работ по </a:t>
            </a:r>
            <a:r>
              <a:rPr lang="ru-RU" sz="2400" dirty="0" err="1"/>
              <a:t>ТОиР</a:t>
            </a:r>
            <a:r>
              <a:rPr lang="ru-RU" sz="2400" dirty="0"/>
              <a:t>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сокращение времени принятия решений;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сокращение ошибок при передаче информации;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сокращение времени анализа неисправностей и аварийных нарушений;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переход на обслуживание по состоянию.</a:t>
            </a:r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15819" y="379859"/>
            <a:ext cx="7364557" cy="431355"/>
          </a:xfrm>
        </p:spPr>
        <p:txBody>
          <a:bodyPr/>
          <a:lstStyle/>
          <a:p>
            <a:r>
              <a:rPr lang="ru-RU" sz="1800" cap="all" dirty="0"/>
              <a:t>Использование информационной модели </a:t>
            </a:r>
            <a:r>
              <a:rPr lang="ru-RU" sz="1800" cap="all" dirty="0" smtClean="0"/>
              <a:t>на </a:t>
            </a:r>
            <a:r>
              <a:rPr lang="ru-RU" sz="1800" cap="all" dirty="0"/>
              <a:t>базе CIM МЭК 61968/61970 в ПАО «</a:t>
            </a:r>
            <a:r>
              <a:rPr lang="ru-RU" sz="1800" cap="all" dirty="0" err="1"/>
              <a:t>Россети</a:t>
            </a:r>
            <a:r>
              <a:rPr lang="ru-RU" sz="1800" cap="all" dirty="0"/>
              <a:t>»</a:t>
            </a:r>
            <a:br>
              <a:rPr lang="ru-RU" sz="1800" cap="all" dirty="0"/>
            </a:br>
            <a:endParaRPr lang="ru-RU" sz="1800" cap="all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76234" y="1196752"/>
            <a:ext cx="10948357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460F2CE6-11E8-440A-8035-4D63A0BFEA1A}"/>
              </a:ext>
            </a:extLst>
          </p:cNvPr>
          <p:cNvGrpSpPr>
            <a:grpSpLocks/>
          </p:cNvGrpSpPr>
          <p:nvPr/>
        </p:nvGrpSpPr>
        <p:grpSpPr bwMode="auto">
          <a:xfrm>
            <a:off x="4758988" y="2003663"/>
            <a:ext cx="2244725" cy="2206625"/>
            <a:chOff x="3677909" y="2400003"/>
            <a:chExt cx="2245699" cy="2207557"/>
          </a:xfrm>
        </p:grpSpPr>
        <p:pic>
          <p:nvPicPr>
            <p:cNvPr id="10" name="Рисунок 4" descr="База данных">
              <a:extLst>
                <a:ext uri="{FF2B5EF4-FFF2-40B4-BE49-F238E27FC236}">
                  <a16:creationId xmlns:a16="http://schemas.microsoft.com/office/drawing/2014/main" id="{59B1A764-B105-45FB-ABDA-9224E98FA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249" y="2961840"/>
              <a:ext cx="1645789" cy="16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D96E4B-CEA5-40AB-9B67-430A95B84749}"/>
                </a:ext>
              </a:extLst>
            </p:cNvPr>
            <p:cNvSpPr txBox="1"/>
            <p:nvPr/>
          </p:nvSpPr>
          <p:spPr>
            <a:xfrm>
              <a:off x="3677909" y="2400003"/>
              <a:ext cx="2245699" cy="523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kern="1200" dirty="0" smtClean="0">
                  <a:solidFill>
                    <a:srgbClr val="2D2D8A"/>
                  </a:solidFill>
                  <a:latin typeface="PF Din Text Cond Pro Medium" panose="02000500000000020004" pitchFamily="2" charset="0"/>
                  <a:ea typeface="+mn-ea"/>
                  <a:cs typeface="+mn-cs"/>
                </a:rPr>
                <a:t>CIM</a:t>
              </a:r>
              <a:endParaRPr lang="ru-RU" sz="2800" kern="1200" dirty="0">
                <a:solidFill>
                  <a:srgbClr val="2D2D8A"/>
                </a:solidFill>
                <a:latin typeface="PF Din Text Cond Pro Medium" panose="0200050000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12" name="Стрелка: вверх 22">
            <a:extLst>
              <a:ext uri="{FF2B5EF4-FFF2-40B4-BE49-F238E27FC236}">
                <a16:creationId xmlns:a16="http://schemas.microsoft.com/office/drawing/2014/main" id="{BEA9B3B1-2C0F-46E3-8E2D-38FC9C4DC539}"/>
              </a:ext>
            </a:extLst>
          </p:cNvPr>
          <p:cNvSpPr/>
          <p:nvPr/>
        </p:nvSpPr>
        <p:spPr bwMode="auto">
          <a:xfrm rot="3765536">
            <a:off x="6938451" y="2028978"/>
            <a:ext cx="427038" cy="911225"/>
          </a:xfrm>
          <a:prstGeom prst="upArrow">
            <a:avLst>
              <a:gd name="adj1" fmla="val 50000"/>
              <a:gd name="adj2" fmla="val 78572"/>
            </a:avLst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Стрелка: вверх 27">
            <a:extLst>
              <a:ext uri="{FF2B5EF4-FFF2-40B4-BE49-F238E27FC236}">
                <a16:creationId xmlns:a16="http://schemas.microsoft.com/office/drawing/2014/main" id="{E0D191EC-BF33-4DEA-9EA2-9CCE8FF8F089}"/>
              </a:ext>
            </a:extLst>
          </p:cNvPr>
          <p:cNvSpPr/>
          <p:nvPr/>
        </p:nvSpPr>
        <p:spPr bwMode="auto">
          <a:xfrm rot="17834464" flipH="1">
            <a:off x="4358762" y="2058431"/>
            <a:ext cx="427038" cy="911225"/>
          </a:xfrm>
          <a:prstGeom prst="upArrow">
            <a:avLst>
              <a:gd name="adj1" fmla="val 50000"/>
              <a:gd name="adj2" fmla="val 78572"/>
            </a:avLst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Стрелка: вверх 34">
            <a:extLst>
              <a:ext uri="{FF2B5EF4-FFF2-40B4-BE49-F238E27FC236}">
                <a16:creationId xmlns:a16="http://schemas.microsoft.com/office/drawing/2014/main" id="{4C1717B6-4187-4E84-B60F-9B487C3058D1}"/>
              </a:ext>
            </a:extLst>
          </p:cNvPr>
          <p:cNvSpPr/>
          <p:nvPr/>
        </p:nvSpPr>
        <p:spPr bwMode="auto">
          <a:xfrm flipH="1" flipV="1">
            <a:off x="5700202" y="4236304"/>
            <a:ext cx="427037" cy="911225"/>
          </a:xfrm>
          <a:prstGeom prst="upArrow">
            <a:avLst>
              <a:gd name="adj1" fmla="val 50000"/>
              <a:gd name="adj2" fmla="val 78572"/>
            </a:avLst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41002957"/>
              </p:ext>
            </p:extLst>
          </p:nvPr>
        </p:nvGraphicFramePr>
        <p:xfrm>
          <a:off x="1610891" y="932100"/>
          <a:ext cx="2515253" cy="488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75674110"/>
              </p:ext>
            </p:extLst>
          </p:nvPr>
        </p:nvGraphicFramePr>
        <p:xfrm>
          <a:off x="7752184" y="548680"/>
          <a:ext cx="2515253" cy="488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25260343"/>
              </p:ext>
            </p:extLst>
          </p:nvPr>
        </p:nvGraphicFramePr>
        <p:xfrm>
          <a:off x="4750503" y="5373216"/>
          <a:ext cx="2399817" cy="132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92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7408" y="3132257"/>
            <a:ext cx="10657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pic>
        <p:nvPicPr>
          <p:cNvPr id="3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ПТК «ЭКСПЛУАТАЦИЯ»</a:t>
            </a:r>
            <a:endParaRPr lang="ru-RU" sz="2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20251" y="908720"/>
            <a:ext cx="10948357" cy="1584176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dirty="0"/>
              <a:t>В рамках НИОКР, организованной ПАО «ФСК ЕЭС», группой компаний «ЭнергопромАвтоматизация» в составе консорциума с АО «НТЦ ФСК ЕЭС» и </a:t>
            </a:r>
            <a:r>
              <a:rPr lang="ru-RU" sz="2000" dirty="0" smtClean="0"/>
              <a:t>                      ООО </a:t>
            </a:r>
            <a:r>
              <a:rPr lang="ru-RU" sz="2000" dirty="0"/>
              <a:t>«</a:t>
            </a:r>
            <a:r>
              <a:rPr lang="ru-RU" sz="2000" dirty="0" err="1"/>
              <a:t>Релематика</a:t>
            </a:r>
            <a:r>
              <a:rPr lang="ru-RU" sz="2000" dirty="0" smtClean="0"/>
              <a:t>»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разработана корпоративная система автоматической диагностики и повышения эффективности обслуживания устройств РЗА, АСУ ТП и средств измерений ПС – </a:t>
            </a:r>
            <a:r>
              <a:rPr lang="ru-RU" sz="2000" b="1" dirty="0"/>
              <a:t>ПТК «Эксплуатация</a:t>
            </a:r>
            <a:r>
              <a:rPr lang="ru-RU" sz="2000" b="1" dirty="0" smtClean="0"/>
              <a:t>», построенная на базе общей информационной модели </a:t>
            </a:r>
            <a:r>
              <a:rPr lang="en-US" sz="2000" b="1" dirty="0" smtClean="0"/>
              <a:t>CIM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85" y="2588832"/>
            <a:ext cx="7992888" cy="408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ЭТАПЫ РЕАЛИЗАЦИИ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0376" y="692696"/>
            <a:ext cx="11030240" cy="2369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kern="0" dirty="0" smtClean="0"/>
              <a:t>Реализация ПТК «Эксплуатация» выполняется в рамках двух НИОКР:</a:t>
            </a:r>
          </a:p>
          <a:p>
            <a:pPr>
              <a:spcBef>
                <a:spcPts val="600"/>
              </a:spcBef>
            </a:pPr>
            <a:endParaRPr lang="ru-RU" sz="1600" kern="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kern="0" dirty="0" smtClean="0"/>
              <a:t>НИОКР 1</a:t>
            </a:r>
            <a:r>
              <a:rPr lang="ru-RU" sz="1600" kern="0" dirty="0" smtClean="0"/>
              <a:t>: Разработка системы автоматической диагностики и повышения эффективности обслуживания устройств РЗА, АСУ ТП и средств измерений ПС (Завершен).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600" kern="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/>
              <a:t>НИОКР 2</a:t>
            </a:r>
            <a:r>
              <a:rPr lang="ru-RU" sz="1600" b="1" dirty="0"/>
              <a:t>: </a:t>
            </a:r>
            <a:r>
              <a:rPr lang="ru-RU" sz="1600" dirty="0"/>
              <a:t>Разработка типовых решений и профилей информационной модели релейной защиты и сетевой автоматики (CIM), для обеспечения перехода на обслуживание по техническому состоянию и своевременному выявлению неисправности </a:t>
            </a:r>
            <a:r>
              <a:rPr lang="ru-RU" sz="1600" dirty="0" smtClean="0"/>
              <a:t>устройств (Выполняется).</a:t>
            </a:r>
            <a:endParaRPr lang="ru-RU" sz="12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2624" y="3859037"/>
            <a:ext cx="8203976" cy="1299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463" y="3859037"/>
            <a:ext cx="1118369" cy="2738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7688" y="5155902"/>
            <a:ext cx="8208912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cxnSp>
        <p:nvCxnSpPr>
          <p:cNvPr id="7" name="Прямая соединительная линия 6"/>
          <p:cNvCxnSpPr>
            <a:stCxn id="13" idx="4"/>
            <a:endCxn id="12" idx="0"/>
          </p:cNvCxnSpPr>
          <p:nvPr/>
        </p:nvCxnSpPr>
        <p:spPr>
          <a:xfrm>
            <a:off x="1430987" y="4694466"/>
            <a:ext cx="0" cy="89355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ятиугольник 7"/>
          <p:cNvSpPr/>
          <p:nvPr/>
        </p:nvSpPr>
        <p:spPr>
          <a:xfrm>
            <a:off x="3291131" y="3420907"/>
            <a:ext cx="2916036" cy="292447"/>
          </a:xfrm>
          <a:prstGeom prst="homePlat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/>
                </a:solidFill>
                <a:latin typeface="+mj-lt"/>
                <a:ea typeface="PF Din Text Cond Pro" charset="0"/>
                <a:cs typeface="PF Din Text Cond Pro" charset="0"/>
              </a:rPr>
              <a:t>ДЕКАБРЬ 2017</a:t>
            </a:r>
            <a:endParaRPr lang="ru-RU" dirty="0">
              <a:solidFill>
                <a:schemeClr val="accent2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59696" y="4509120"/>
            <a:ext cx="3888432" cy="216182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Управление работами </a:t>
            </a:r>
            <a:r>
              <a:rPr lang="ru-RU" sz="1200" dirty="0" err="1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ТОиР</a:t>
            </a:r>
            <a:endParaRPr lang="ru-RU" sz="12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518060" y="5234953"/>
            <a:ext cx="3949724" cy="210271"/>
          </a:xfrm>
          <a:prstGeom prst="homePlate">
            <a:avLst/>
          </a:prstGeom>
          <a:solidFill>
            <a:srgbClr val="EDF2F9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1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Разработка типовых решений и профилей </a:t>
            </a:r>
            <a:r>
              <a:rPr lang="en-US" sz="11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CIM </a:t>
            </a:r>
            <a:r>
              <a:rPr lang="ru-RU" sz="11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РЗА</a:t>
            </a:r>
            <a:endParaRPr lang="ru-RU" sz="1100" b="1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11" name="Шеврон 32"/>
          <p:cNvSpPr/>
          <p:nvPr/>
        </p:nvSpPr>
        <p:spPr>
          <a:xfrm>
            <a:off x="5010324" y="3420336"/>
            <a:ext cx="293588" cy="293588"/>
          </a:xfrm>
          <a:prstGeom prst="chevron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PF Din Text Cond Pro Обычный" charset="0"/>
              </a:rPr>
              <a:t> </a:t>
            </a: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48840" y="5588023"/>
            <a:ext cx="364294" cy="36429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48840" y="4330172"/>
            <a:ext cx="364294" cy="36429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83432" y="5146009"/>
            <a:ext cx="10484352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38977" y="4402180"/>
            <a:ext cx="100027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dirty="0" smtClean="0">
                <a:solidFill>
                  <a:srgbClr val="1D1D30"/>
                </a:solidFill>
                <a:ea typeface="PF Din Text Cond Pro" charset="0"/>
                <a:cs typeface="PF Din Text Cond Pro" charset="0"/>
              </a:rPr>
              <a:t>НИОКР 1</a:t>
            </a:r>
            <a:endParaRPr lang="ru-RU" dirty="0">
              <a:ea typeface="PF Din Text Cond Pro" charset="0"/>
              <a:cs typeface="PF Din Text Cond Pro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4357" y="5660031"/>
            <a:ext cx="99386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dirty="0" smtClean="0">
                <a:solidFill>
                  <a:srgbClr val="1D1D30"/>
                </a:solidFill>
                <a:ea typeface="PF Din Text Cond Pro" charset="0"/>
                <a:cs typeface="PF Din Text Cond Pro" charset="0"/>
              </a:rPr>
              <a:t>НИОКР </a:t>
            </a:r>
            <a:r>
              <a:rPr lang="ru-RU" dirty="0">
                <a:solidFill>
                  <a:srgbClr val="1D1D30"/>
                </a:solidFill>
                <a:ea typeface="PF Din Text Cond Pro" charset="0"/>
                <a:cs typeface="PF Din Text Cond Pro" charset="0"/>
              </a:rPr>
              <a:t>2</a:t>
            </a:r>
            <a:endParaRPr lang="ru-RU" dirty="0">
              <a:ea typeface="PF Din Text Cond Pro" charset="0"/>
              <a:cs typeface="PF Din Text Cond Pro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7521503" y="5877272"/>
            <a:ext cx="3946281" cy="216024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Расчетно- аналитические модули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521503" y="6236989"/>
            <a:ext cx="3946281" cy="216347"/>
          </a:xfrm>
          <a:prstGeom prst="homePlate">
            <a:avLst/>
          </a:prstGeom>
          <a:solidFill>
            <a:srgbClr val="EDF2F9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Оценка состояния устройств </a:t>
            </a:r>
            <a:r>
              <a:rPr lang="ru-RU" sz="1200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РЗА</a:t>
            </a:r>
            <a:endParaRPr lang="ru-RU" sz="12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7482949" y="3412112"/>
            <a:ext cx="2916036" cy="292447"/>
          </a:xfrm>
          <a:prstGeom prst="homePlat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ФЕВРАЛЬ 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2021</a:t>
            </a:r>
            <a:endParaRPr lang="ru-RU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27" name="Шеврон 32"/>
          <p:cNvSpPr/>
          <p:nvPr/>
        </p:nvSpPr>
        <p:spPr>
          <a:xfrm>
            <a:off x="9174849" y="3413301"/>
            <a:ext cx="293588" cy="293588"/>
          </a:xfrm>
          <a:prstGeom prst="chevron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pic>
        <p:nvPicPr>
          <p:cNvPr id="23" name="Picture 6" descr="галочка, Марк бесплатно значок из Flat Actions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56" y="4399496"/>
            <a:ext cx="232032" cy="2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стрелка вперед бесплатно значок из Aeon Icons by Kyo-Tu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-1"/>
          <a:stretch/>
        </p:blipFill>
        <p:spPr bwMode="auto">
          <a:xfrm>
            <a:off x="1325928" y="5652354"/>
            <a:ext cx="223960" cy="2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ятиугольник 27"/>
          <p:cNvSpPr/>
          <p:nvPr/>
        </p:nvSpPr>
        <p:spPr>
          <a:xfrm>
            <a:off x="9417548" y="3403811"/>
            <a:ext cx="2916036" cy="292447"/>
          </a:xfrm>
          <a:prstGeom prst="homePlat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НОЯБРЬ 2022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29" name="Шеврон 32"/>
          <p:cNvSpPr/>
          <p:nvPr/>
        </p:nvSpPr>
        <p:spPr>
          <a:xfrm>
            <a:off x="11058996" y="3420336"/>
            <a:ext cx="293588" cy="293588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231904" y="3422004"/>
            <a:ext cx="2916036" cy="292447"/>
          </a:xfrm>
          <a:prstGeom prst="homePlat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PF Din Text Cond Pro" charset="0"/>
                <a:cs typeface="PF Din Text Cond Pro" charset="0"/>
              </a:rPr>
              <a:t>ОКТЯБРЬ 2019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31" name="Шеврон 32"/>
          <p:cNvSpPr/>
          <p:nvPr/>
        </p:nvSpPr>
        <p:spPr>
          <a:xfrm>
            <a:off x="6951097" y="3421433"/>
            <a:ext cx="293588" cy="29358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PF Din Text Cond Pro Обычный" charset="0"/>
              </a:rPr>
              <a:t> </a:t>
            </a: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3359696" y="4797152"/>
            <a:ext cx="3878343" cy="24131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Мониторинг устройств РЗА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320136" y="3931045"/>
            <a:ext cx="0" cy="2656415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3359695" y="3933056"/>
            <a:ext cx="3878343" cy="217593"/>
          </a:xfrm>
          <a:prstGeom prst="homePlate">
            <a:avLst/>
          </a:prstGeom>
          <a:solidFill>
            <a:srgbClr val="EDF2F9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Формирование базового профиля </a:t>
            </a:r>
            <a:r>
              <a:rPr lang="en-US" sz="12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CIM</a:t>
            </a:r>
            <a:endParaRPr lang="ru-RU" sz="1200" b="1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pic>
        <p:nvPicPr>
          <p:cNvPr id="32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ятиугольник 35"/>
          <p:cNvSpPr/>
          <p:nvPr/>
        </p:nvSpPr>
        <p:spPr>
          <a:xfrm>
            <a:off x="3359694" y="4219519"/>
            <a:ext cx="3878343" cy="217593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Формирование </a:t>
            </a:r>
            <a:r>
              <a:rPr lang="ru-RU" sz="1200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БД оборудования</a:t>
            </a:r>
            <a:endParaRPr lang="ru-RU" sz="12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7514773" y="5547218"/>
            <a:ext cx="3949724" cy="210271"/>
          </a:xfrm>
          <a:prstGeom prst="homePlate">
            <a:avLst/>
          </a:prstGeom>
          <a:solidFill>
            <a:srgbClr val="EDF2F9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Формирование профиля </a:t>
            </a:r>
            <a:r>
              <a:rPr lang="en-US" sz="10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CIM </a:t>
            </a:r>
            <a:r>
              <a:rPr lang="ru-RU" sz="1000" b="1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РЗА для расчетных модулей</a:t>
            </a:r>
            <a:endParaRPr lang="ru-RU" sz="1000" b="1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СТАНДАРТЫ </a:t>
            </a:r>
            <a:r>
              <a:rPr lang="en-US" sz="2000" dirty="0" smtClean="0"/>
              <a:t>CIM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0376" y="692696"/>
            <a:ext cx="11030240" cy="66941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ПТК Эксплуатация разрабатывался на базе следующих стандартов </a:t>
            </a:r>
            <a:r>
              <a:rPr lang="en-US" sz="1600" dirty="0" smtClean="0"/>
              <a:t>CIM: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b="1" dirty="0"/>
              <a:t>проект ГОСТ Р профиля общей информационной модели (CIM) для описания релейной защиты и </a:t>
            </a:r>
            <a:r>
              <a:rPr lang="ru-RU" sz="1500" b="1" dirty="0" smtClean="0"/>
              <a:t>автоматики</a:t>
            </a:r>
            <a:r>
              <a:rPr lang="ru-RU" sz="1500" dirty="0"/>
              <a:t>;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b="1" dirty="0" smtClean="0"/>
              <a:t>ГОСТ </a:t>
            </a:r>
            <a:r>
              <a:rPr lang="ru-RU" sz="1500" b="1" dirty="0"/>
              <a:t>Р 58651.2-2019 </a:t>
            </a:r>
            <a:r>
              <a:rPr lang="ru-RU" sz="1500" dirty="0"/>
              <a:t>Единая энергетическая система и изолированно работающие энергосистемы. Информационная модель электроэнергетики. Базисный профиль информационной модели;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b="1" dirty="0"/>
              <a:t>ГОСТ Р 58651.3-2020 </a:t>
            </a:r>
            <a:r>
              <a:rPr lang="ru-RU" sz="1500" dirty="0"/>
              <a:t>Единая энергетическая система и изолированно работающие энергосистемы. Информационная модель электроэнергетики. Профиль информационной модели линий электропередачи и электросетевого оборудования напряжением 110—750 </a:t>
            </a:r>
            <a:r>
              <a:rPr lang="ru-RU" sz="1500" dirty="0" err="1"/>
              <a:t>кВ</a:t>
            </a:r>
            <a:r>
              <a:rPr lang="ru-RU" sz="1500" dirty="0"/>
              <a:t>;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b="1" dirty="0"/>
              <a:t>ГОСТ Р 58651.4-2020 </a:t>
            </a:r>
            <a:r>
              <a:rPr lang="ru-RU" sz="1500" dirty="0"/>
              <a:t>Единая энергетическая система и изолированно работающие энергосистемы. Информационная модель электроэнергетики. Профиль информационной модели генерирующего оборудования;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/>
              <a:t>IEC</a:t>
            </a:r>
            <a:r>
              <a:rPr lang="ru-RU" sz="1500" b="1" dirty="0"/>
              <a:t> 61970-600-1:2021 </a:t>
            </a:r>
            <a:r>
              <a:rPr lang="ru-RU" sz="1500" dirty="0"/>
              <a:t>Интерфейс прикладных программ системы управления производством и распределением электроэнергии (</a:t>
            </a:r>
            <a:r>
              <a:rPr lang="en-US" sz="1500" dirty="0"/>
              <a:t>EMS</a:t>
            </a:r>
            <a:r>
              <a:rPr lang="ru-RU" sz="1500" dirty="0"/>
              <a:t>-</a:t>
            </a:r>
            <a:r>
              <a:rPr lang="en-US" sz="1500" dirty="0"/>
              <a:t>API</a:t>
            </a:r>
            <a:r>
              <a:rPr lang="ru-RU" sz="1500" dirty="0"/>
              <a:t>). </a:t>
            </a:r>
            <a:r>
              <a:rPr lang="en-US" sz="1500" dirty="0" err="1"/>
              <a:t>Часть</a:t>
            </a:r>
            <a:r>
              <a:rPr lang="en-US" sz="1500" dirty="0"/>
              <a:t> 600-1. </a:t>
            </a:r>
            <a:r>
              <a:rPr lang="en-US" sz="1500" dirty="0" err="1"/>
              <a:t>Общий</a:t>
            </a:r>
            <a:r>
              <a:rPr lang="en-US" sz="1500" dirty="0"/>
              <a:t> </a:t>
            </a:r>
            <a:r>
              <a:rPr lang="en-US" sz="1500" dirty="0" err="1"/>
              <a:t>стандарт</a:t>
            </a:r>
            <a:r>
              <a:rPr lang="en-US" sz="1500" dirty="0"/>
              <a:t> </a:t>
            </a:r>
            <a:r>
              <a:rPr lang="en-US" sz="1500" dirty="0" err="1"/>
              <a:t>обмена</a:t>
            </a:r>
            <a:r>
              <a:rPr lang="en-US" sz="1500" dirty="0"/>
              <a:t> </a:t>
            </a:r>
            <a:r>
              <a:rPr lang="en-US" sz="1500" dirty="0" err="1"/>
              <a:t>моделями</a:t>
            </a:r>
            <a:r>
              <a:rPr lang="en-US" sz="1500" dirty="0"/>
              <a:t> </a:t>
            </a:r>
            <a:r>
              <a:rPr lang="en-US" sz="1500" dirty="0" err="1"/>
              <a:t>энергосистемы</a:t>
            </a:r>
            <a:r>
              <a:rPr lang="en-US" sz="1500" dirty="0"/>
              <a:t> (CGMES). </a:t>
            </a:r>
            <a:r>
              <a:rPr lang="en-US" sz="1500" dirty="0" err="1"/>
              <a:t>Структура</a:t>
            </a:r>
            <a:r>
              <a:rPr lang="en-US" sz="1500" dirty="0"/>
              <a:t> и </a:t>
            </a:r>
            <a:r>
              <a:rPr lang="en-US" sz="1500" dirty="0" err="1"/>
              <a:t>правила</a:t>
            </a:r>
            <a:r>
              <a:rPr lang="en-US" sz="1500" dirty="0"/>
              <a:t> (Energy management system application program interface (EMS-API) - Part 600-1: Common Grid Model Exchange Standard (CGMES) - Structure and rules);</a:t>
            </a:r>
            <a:endParaRPr lang="ru-RU" sz="1500" dirty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/>
              <a:t>IEC</a:t>
            </a:r>
            <a:r>
              <a:rPr lang="ru-RU" sz="1500" b="1" dirty="0"/>
              <a:t> 61970-600-2:2021 </a:t>
            </a:r>
            <a:r>
              <a:rPr lang="ru-RU" sz="1500" dirty="0"/>
              <a:t>Интерфейс прикладных программ системы управления производством и распределением электроэнергии (</a:t>
            </a:r>
            <a:r>
              <a:rPr lang="en-US" sz="1500" dirty="0"/>
              <a:t>EMS</a:t>
            </a:r>
            <a:r>
              <a:rPr lang="ru-RU" sz="1500" dirty="0"/>
              <a:t>-</a:t>
            </a:r>
            <a:r>
              <a:rPr lang="en-US" sz="1500" dirty="0"/>
              <a:t>API</a:t>
            </a:r>
            <a:r>
              <a:rPr lang="ru-RU" sz="1500" dirty="0"/>
              <a:t>). </a:t>
            </a:r>
            <a:r>
              <a:rPr lang="en-US" sz="1500" dirty="0" err="1"/>
              <a:t>Часть</a:t>
            </a:r>
            <a:r>
              <a:rPr lang="en-US" sz="1500" dirty="0"/>
              <a:t> 600-2. </a:t>
            </a:r>
            <a:r>
              <a:rPr lang="en-US" sz="1500" dirty="0" err="1"/>
              <a:t>Общий</a:t>
            </a:r>
            <a:r>
              <a:rPr lang="en-US" sz="1500" dirty="0"/>
              <a:t> </a:t>
            </a:r>
            <a:r>
              <a:rPr lang="en-US" sz="1500" dirty="0" err="1"/>
              <a:t>стандарт</a:t>
            </a:r>
            <a:r>
              <a:rPr lang="en-US" sz="1500" dirty="0"/>
              <a:t> </a:t>
            </a:r>
            <a:r>
              <a:rPr lang="en-US" sz="1500" dirty="0" err="1"/>
              <a:t>обмена</a:t>
            </a:r>
            <a:r>
              <a:rPr lang="en-US" sz="1500" dirty="0"/>
              <a:t> </a:t>
            </a:r>
            <a:r>
              <a:rPr lang="en-US" sz="1500" dirty="0" err="1"/>
              <a:t>моделями</a:t>
            </a:r>
            <a:r>
              <a:rPr lang="en-US" sz="1500" dirty="0"/>
              <a:t> </a:t>
            </a:r>
            <a:r>
              <a:rPr lang="en-US" sz="1500" dirty="0" err="1"/>
              <a:t>энергосистемы</a:t>
            </a:r>
            <a:r>
              <a:rPr lang="en-US" sz="1500" dirty="0"/>
              <a:t> (CGMES). </a:t>
            </a:r>
            <a:r>
              <a:rPr lang="en-US" sz="1500" dirty="0" err="1"/>
              <a:t>Спецификация</a:t>
            </a:r>
            <a:r>
              <a:rPr lang="en-US" sz="1500" dirty="0"/>
              <a:t> </a:t>
            </a:r>
            <a:r>
              <a:rPr lang="en-US" sz="1500" dirty="0" err="1"/>
              <a:t>профилей</a:t>
            </a:r>
            <a:r>
              <a:rPr lang="en-US" sz="1500" dirty="0"/>
              <a:t> </a:t>
            </a:r>
            <a:r>
              <a:rPr lang="en-US" sz="1500" dirty="0" err="1"/>
              <a:t>обмена</a:t>
            </a:r>
            <a:r>
              <a:rPr lang="en-US" sz="1500" dirty="0"/>
              <a:t> (Energy management system application program interface (EMS-API) - Part 600-2: Common Grid Model Exchange Standard (CGMES) - Exchange profiles specification);</a:t>
            </a:r>
            <a:endParaRPr lang="ru-RU" sz="1500" dirty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/>
              <a:t>IEC</a:t>
            </a:r>
            <a:r>
              <a:rPr lang="ru-RU" sz="1500" b="1" dirty="0"/>
              <a:t> 61970-456(2018)</a:t>
            </a:r>
            <a:r>
              <a:rPr lang="ru-RU" sz="1500" dirty="0"/>
              <a:t> Интерфейс прикладных программ системы управления производством и распределением электроэнергии (EMS-API). Часть</a:t>
            </a:r>
            <a:r>
              <a:rPr lang="en-US" sz="1500" dirty="0"/>
              <a:t> 456. </a:t>
            </a:r>
            <a:r>
              <a:rPr lang="ru-RU" sz="1500" dirty="0"/>
              <a:t>Профили состояния разрешенных энергетических систем</a:t>
            </a:r>
            <a:r>
              <a:rPr lang="en-US" sz="1500" dirty="0"/>
              <a:t> (Energy management system application program interface (EMS-API) - Part 456: Solved power system state profiles);</a:t>
            </a:r>
            <a:endParaRPr lang="ru-RU" sz="1500" dirty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 smtClean="0"/>
              <a:t>IEC</a:t>
            </a:r>
            <a:r>
              <a:rPr lang="ru-RU" sz="1500" b="1" dirty="0" smtClean="0"/>
              <a:t> </a:t>
            </a:r>
            <a:r>
              <a:rPr lang="ru-RU" sz="1500" b="1" dirty="0"/>
              <a:t>61970-</a:t>
            </a:r>
            <a:r>
              <a:rPr lang="en-US" sz="1500" b="1" dirty="0"/>
              <a:t>CGMES</a:t>
            </a:r>
            <a:r>
              <a:rPr lang="ru-RU" sz="1500" b="1" dirty="0"/>
              <a:t>(2020)</a:t>
            </a:r>
            <a:r>
              <a:rPr lang="ru-RU" sz="1500" dirty="0"/>
              <a:t> Интерфейс прикладных программ системы управления производством и распределением электроэнергии (EMS-API). Общая спецификация обмена моделями энергосистемы</a:t>
            </a:r>
            <a:r>
              <a:rPr lang="en-US" sz="1500" dirty="0"/>
              <a:t> (CGMES) (Energy management system application program interface (EMS-API) - Common Grid Model Exchange Specification (CGMES</a:t>
            </a:r>
            <a:r>
              <a:rPr lang="en-US" sz="1500" dirty="0" smtClean="0"/>
              <a:t>))</a:t>
            </a:r>
            <a:r>
              <a:rPr lang="ru-RU" sz="1500" dirty="0" smtClean="0"/>
              <a:t>.</a:t>
            </a:r>
            <a:endParaRPr lang="ru-RU" sz="15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200" kern="0" dirty="0"/>
          </a:p>
        </p:txBody>
      </p:sp>
      <p:pic>
        <p:nvPicPr>
          <p:cNvPr id="32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СТАТИСТИЧЕСКИЕ ДАННЫЕ</a:t>
            </a:r>
            <a:endParaRPr lang="ru-RU" sz="2000" dirty="0"/>
          </a:p>
        </p:txBody>
      </p:sp>
      <p:graphicFrame>
        <p:nvGraphicFramePr>
          <p:cNvPr id="23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92109653"/>
              </p:ext>
            </p:extLst>
          </p:nvPr>
        </p:nvGraphicFramePr>
        <p:xfrm>
          <a:off x="6240016" y="1052736"/>
          <a:ext cx="56886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Текст 20"/>
          <p:cNvSpPr>
            <a:spLocks noGrp="1"/>
          </p:cNvSpPr>
          <p:nvPr>
            <p:ph type="body" sz="quarter" idx="29"/>
          </p:nvPr>
        </p:nvSpPr>
        <p:spPr>
          <a:xfrm>
            <a:off x="7416216" y="980728"/>
            <a:ext cx="3289246" cy="288600"/>
          </a:xfrm>
        </p:spPr>
        <p:txBody>
          <a:bodyPr/>
          <a:lstStyle/>
          <a:p>
            <a:pPr algn="ctr"/>
            <a:r>
              <a:rPr lang="ru-RU" dirty="0" smtClean="0"/>
              <a:t>Производимое оборудование РЗА</a:t>
            </a:r>
            <a:endParaRPr lang="ru-RU" dirty="0"/>
          </a:p>
        </p:txBody>
      </p:sp>
      <p:pic>
        <p:nvPicPr>
          <p:cNvPr id="11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31738"/>
              </p:ext>
            </p:extLst>
          </p:nvPr>
        </p:nvGraphicFramePr>
        <p:xfrm>
          <a:off x="551384" y="836712"/>
          <a:ext cx="5472607" cy="4686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7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События, задания, документация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Введенные объекты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Количество, шт.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Данные по событиям технологических нарушений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19 465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Задания на настройку устройств РЗА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 6 073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НТД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55 131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35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Титулы (строительство/реконструкция)</a:t>
                      </a:r>
                      <a:endParaRPr lang="ru-RU" sz="17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187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2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Расположение вторичного оборудования</a:t>
                      </a:r>
                      <a:endParaRPr lang="ru-RU" sz="17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Места</a:t>
                      </a:r>
                      <a:r>
                        <a:rPr lang="ru-RU" sz="1700" baseline="0" dirty="0" smtClean="0">
                          <a:solidFill>
                            <a:schemeClr val="bg1"/>
                          </a:solidFill>
                        </a:rPr>
                        <a:t> установки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131 570</a:t>
                      </a:r>
                      <a:endParaRPr lang="ru-RU" sz="17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Первичное оборудование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280 567</a:t>
                      </a:r>
                      <a:endParaRPr lang="ru-RU" sz="17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Присоединения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  33 226</a:t>
                      </a:r>
                      <a:endParaRPr lang="ru-RU" sz="17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53028"/>
              </p:ext>
            </p:extLst>
          </p:nvPr>
        </p:nvGraphicFramePr>
        <p:xfrm>
          <a:off x="3791744" y="6093296"/>
          <a:ext cx="4810041" cy="5040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Всего субъектов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CIM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в БД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 &gt; </a:t>
                      </a: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2 5</a:t>
                      </a:r>
                      <a:r>
                        <a:rPr lang="en-US" sz="18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00</a:t>
                      </a: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 </a:t>
                      </a:r>
                      <a:r>
                        <a:rPr lang="en-US" sz="180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sym typeface="Calibri"/>
                        </a:rPr>
                        <a:t>000</a:t>
                      </a: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NPT PLATFORM</a:t>
            </a:r>
            <a:endParaRPr lang="ru-RU" sz="2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76235" y="1196752"/>
            <a:ext cx="10948357" cy="381642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dirty="0"/>
              <a:t>Платформа для автоматизации производственной деятельности предприятий энергетической, нефтяной и других отраслей промышленности на основе общей информационной модели (CIM):</a:t>
            </a:r>
          </a:p>
          <a:p>
            <a:pPr algn="just">
              <a:spcBef>
                <a:spcPts val="0"/>
              </a:spcBef>
            </a:pPr>
            <a:endParaRPr lang="ru-RU" sz="2000" b="1" dirty="0"/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переход от системы фиксации действий персонала в бумажных журналах к регистрации и </a:t>
            </a:r>
            <a:r>
              <a:rPr lang="ru-RU" sz="2000" b="1" dirty="0"/>
              <a:t>хранению информации в электронном виде</a:t>
            </a:r>
            <a:r>
              <a:rPr lang="ru-RU" sz="2000" dirty="0"/>
              <a:t>;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переход к системе </a:t>
            </a:r>
            <a:r>
              <a:rPr lang="ru-RU" sz="2000" b="1" dirty="0"/>
              <a:t>автоматизированного планирования, выполнения и контроля</a:t>
            </a:r>
            <a:r>
              <a:rPr lang="ru-RU" sz="2000" dirty="0"/>
              <a:t> работ по техническому обслуживанию в соответствии с заданными алгоритмами;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ru-RU" sz="2000" b="1" dirty="0" smtClean="0"/>
              <a:t>автоматизация</a:t>
            </a:r>
            <a:r>
              <a:rPr lang="ru-RU" sz="2000" dirty="0" smtClean="0"/>
              <a:t> </a:t>
            </a:r>
            <a:r>
              <a:rPr lang="ru-RU" sz="2000" dirty="0"/>
              <a:t>и стандартизация процессов формирования отчетной документации по производственной деятельности;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переход от планового обслуживания к обслуживанию с учетом </a:t>
            </a:r>
            <a:r>
              <a:rPr lang="ru-RU" sz="2000" b="1" dirty="0"/>
              <a:t>оценки фактического состояния оборудования</a:t>
            </a:r>
            <a:r>
              <a:rPr lang="ru-RU" sz="2000" dirty="0"/>
              <a:t>.</a:t>
            </a:r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NPT PLATFORM</a:t>
            </a:r>
            <a:endParaRPr lang="ru-RU" sz="2000" dirty="0"/>
          </a:p>
        </p:txBody>
      </p:sp>
      <p:pic>
        <p:nvPicPr>
          <p:cNvPr id="4" name="Picture 2" descr="D:\Основные документы\NPT Platform\ФСК ЕЭС\Система\logo_EP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0" y="332656"/>
            <a:ext cx="2162140" cy="2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95262"/>
            <a:ext cx="9394173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70" y="3429000"/>
            <a:ext cx="2667238" cy="30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3566040"/>
            <a:ext cx="2808311" cy="28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11361</TotalTime>
  <Words>2034</Words>
  <Application>Microsoft Office PowerPoint</Application>
  <PresentationFormat>Широкоэкранный</PresentationFormat>
  <Paragraphs>276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Wingdings</vt:lpstr>
      <vt:lpstr>FSK</vt:lpstr>
      <vt:lpstr>Опыт внедрения и поэтапной трансформации информационной модели (CIM) при решении задачи цифровизации жизненного цикла устройств РЗА</vt:lpstr>
      <vt:lpstr>Стандартизация профиля информационной модели в рамках Плана создания и развития российской единой информационной модели на базе CIM МЭК 61968/61970</vt:lpstr>
      <vt:lpstr>Использование информационной модели на базе CIM МЭК 61968/61970 в ПАО «Россети» </vt:lpstr>
      <vt:lpstr>ПТК «ЭКСПЛУАТАЦИЯ»</vt:lpstr>
      <vt:lpstr>ЭТАПЫ РЕАЛИЗАЦИИ</vt:lpstr>
      <vt:lpstr>СТАНДАРТЫ CIM</vt:lpstr>
      <vt:lpstr>СТАТИСТИЧЕСКИЕ ДАННЫЕ</vt:lpstr>
      <vt:lpstr>NPT PLATFORM</vt:lpstr>
      <vt:lpstr>NPT PLATFORM</vt:lpstr>
      <vt:lpstr>ЖИЗНЕННЫЙ ЦИКЛ</vt:lpstr>
      <vt:lpstr>СТРУКТУРА ИНФОРМАЦИОННОЙ МОДЕЛИ  В ПТК ЭКСПЛУАТАЦИЯ</vt:lpstr>
      <vt:lpstr>трансформация информационных моделей</vt:lpstr>
      <vt:lpstr>БД ВТОРИЧНОГО ОБОРУДОВАНИЯ</vt:lpstr>
      <vt:lpstr>БД ВТОРИЧНОГО ОБОРУДОВАНИЯ</vt:lpstr>
      <vt:lpstr>БД ПЕРВИЧНОГО ОБОРУДОВАНИЯ</vt:lpstr>
      <vt:lpstr>БД ПЕРВИЧНОГО ОБОРУДОВАНИЯ</vt:lpstr>
      <vt:lpstr>БД ПЕРВИЧНОГО ОБОРУДОВАНИЯ</vt:lpstr>
      <vt:lpstr>МОДЕЛИРОВАНИЕ ЛЭП</vt:lpstr>
      <vt:lpstr>МОДЕЛИРОВАНИЕ ЛЭП</vt:lpstr>
      <vt:lpstr>МОДЕЛИРОВАНИЕ ЛЭП</vt:lpstr>
      <vt:lpstr>МОДЕЛИРОВАНИЕ СВЯЗЕЙ ПЕРВИЧНОГО  И ВТОРИЧНОГО ОБОРУДОВАНИЯ</vt:lpstr>
      <vt:lpstr>УПРАВЛЕНИЕ РАБОТАМИ ТОиР</vt:lpstr>
      <vt:lpstr>УПРАВЛЕНИЕ РАБОТАМИ ТОиР</vt:lpstr>
      <vt:lpstr>Открытая платформа для выполнения Расчетно-аналитических задач</vt:lpstr>
      <vt:lpstr>АВТОМАТИЗИРОВАННЫЙ РАСЧЕТ ТОКОВ КЗ</vt:lpstr>
      <vt:lpstr>АВТОМАТИЗИРОВАННЫЙ РАСЧЕТ УСТАВОК</vt:lpstr>
      <vt:lpstr>Открытая платформа для перерасчета уставок ЭМ РЗА и МП РЗА различных производителей</vt:lpstr>
      <vt:lpstr>ОЦЕНКА СОСТОЯНИЯ УСТРОЙСТВ РЗА</vt:lpstr>
      <vt:lpstr>ВЫВОДЫ</vt:lpstr>
      <vt:lpstr>Презентация PowerPoint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admin</cp:lastModifiedBy>
  <cp:revision>363</cp:revision>
  <cp:lastPrinted>2021-05-26T10:25:54Z</cp:lastPrinted>
  <dcterms:created xsi:type="dcterms:W3CDTF">2021-05-11T08:59:45Z</dcterms:created>
  <dcterms:modified xsi:type="dcterms:W3CDTF">2022-02-10T05:12:55Z</dcterms:modified>
</cp:coreProperties>
</file>